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68"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380" y="-5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el-GR" smtClean="0"/>
              <a:t>Στυλ κύριου τίτλου</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dirty="0"/>
          </a:p>
        </p:txBody>
      </p:sp>
      <p:sp>
        <p:nvSpPr>
          <p:cNvPr id="15" name="Date Placeholder 14"/>
          <p:cNvSpPr>
            <a:spLocks noGrp="1"/>
          </p:cNvSpPr>
          <p:nvPr>
            <p:ph type="dt" sz="half" idx="10"/>
          </p:nvPr>
        </p:nvSpPr>
        <p:spPr/>
        <p:txBody>
          <a:bodyPr/>
          <a:lstStyle/>
          <a:p>
            <a:fld id="{A493D69B-DABC-46DE-B4E3-959089B446D4}" type="datetimeFigureOut">
              <a:rPr lang="el-GR" smtClean="0"/>
              <a:t>6/2/2021</a:t>
            </a:fld>
            <a:endParaRPr lang="el-GR"/>
          </a:p>
        </p:txBody>
      </p:sp>
      <p:sp>
        <p:nvSpPr>
          <p:cNvPr id="16" name="Slide Number Placeholder 15"/>
          <p:cNvSpPr>
            <a:spLocks noGrp="1"/>
          </p:cNvSpPr>
          <p:nvPr>
            <p:ph type="sldNum" sz="quarter" idx="11"/>
          </p:nvPr>
        </p:nvSpPr>
        <p:spPr/>
        <p:txBody>
          <a:bodyPr/>
          <a:lstStyle/>
          <a:p>
            <a:fld id="{D0A7599E-4DA9-430D-A97C-DD30C2C7CE48}" type="slidenum">
              <a:rPr lang="el-GR" smtClean="0"/>
              <a:t>‹#›</a:t>
            </a:fld>
            <a:endParaRPr lang="el-GR"/>
          </a:p>
        </p:txBody>
      </p:sp>
      <p:sp>
        <p:nvSpPr>
          <p:cNvPr id="17" name="Footer Placeholder 16"/>
          <p:cNvSpPr>
            <a:spLocks noGrp="1"/>
          </p:cNvSpPr>
          <p:nvPr>
            <p:ph type="ftr" sz="quarter" idx="12"/>
          </p:nvPr>
        </p:nvSpPr>
        <p:spPr/>
        <p:txBody>
          <a:bodyPr/>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Date Placeholder 3"/>
          <p:cNvSpPr>
            <a:spLocks noGrp="1"/>
          </p:cNvSpPr>
          <p:nvPr>
            <p:ph type="dt" sz="half" idx="10"/>
          </p:nvPr>
        </p:nvSpPr>
        <p:spPr/>
        <p:txBody>
          <a:bodyPr/>
          <a:lstStyle/>
          <a:p>
            <a:fld id="{A493D69B-DABC-46DE-B4E3-959089B446D4}" type="datetimeFigureOut">
              <a:rPr lang="el-GR" smtClean="0"/>
              <a:t>6/2/2021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0A7599E-4DA9-430D-A97C-DD30C2C7CE48}"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A493D69B-DABC-46DE-B4E3-959089B446D4}" type="datetimeFigureOut">
              <a:rPr lang="el-GR" smtClean="0"/>
              <a:t>6/2/2021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0A7599E-4DA9-430D-A97C-DD30C2C7CE48}"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13" name="Title 12"/>
          <p:cNvSpPr>
            <a:spLocks noGrp="1"/>
          </p:cNvSpPr>
          <p:nvPr>
            <p:ph type="title"/>
          </p:nvPr>
        </p:nvSpPr>
        <p:spPr/>
        <p:txBody>
          <a:bodyPr/>
          <a:lstStyle/>
          <a:p>
            <a:r>
              <a:rPr lang="el-GR" smtClean="0"/>
              <a:t>Στυλ κύριου τίτλου</a:t>
            </a:r>
            <a:endParaRPr lang="en-US"/>
          </a:p>
        </p:txBody>
      </p:sp>
      <p:sp>
        <p:nvSpPr>
          <p:cNvPr id="14" name="Date Placeholder 13"/>
          <p:cNvSpPr>
            <a:spLocks noGrp="1"/>
          </p:cNvSpPr>
          <p:nvPr>
            <p:ph type="dt" sz="half" idx="10"/>
          </p:nvPr>
        </p:nvSpPr>
        <p:spPr/>
        <p:txBody>
          <a:bodyPr/>
          <a:lstStyle/>
          <a:p>
            <a:fld id="{A493D69B-DABC-46DE-B4E3-959089B446D4}" type="datetimeFigureOut">
              <a:rPr lang="el-GR" smtClean="0"/>
              <a:t>6/2/2021</a:t>
            </a:fld>
            <a:endParaRPr lang="el-GR"/>
          </a:p>
        </p:txBody>
      </p:sp>
      <p:sp>
        <p:nvSpPr>
          <p:cNvPr id="15" name="Slide Number Placeholder 14"/>
          <p:cNvSpPr>
            <a:spLocks noGrp="1"/>
          </p:cNvSpPr>
          <p:nvPr>
            <p:ph type="sldNum" sz="quarter" idx="11"/>
          </p:nvPr>
        </p:nvSpPr>
        <p:spPr/>
        <p:txBody>
          <a:bodyPr/>
          <a:lstStyle/>
          <a:p>
            <a:fld id="{D0A7599E-4DA9-430D-A97C-DD30C2C7CE48}" type="slidenum">
              <a:rPr lang="el-GR" smtClean="0"/>
              <a:t>‹#›</a:t>
            </a:fld>
            <a:endParaRPr lang="el-GR"/>
          </a:p>
        </p:txBody>
      </p:sp>
      <p:sp>
        <p:nvSpPr>
          <p:cNvPr id="16" name="Footer Placeholder 15"/>
          <p:cNvSpPr>
            <a:spLocks noGrp="1"/>
          </p:cNvSpPr>
          <p:nvPr>
            <p:ph type="ftr" sz="quarter" idx="12"/>
          </p:nvPr>
        </p:nvSpPr>
        <p:spPr/>
        <p:txBody>
          <a:bodyPr/>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12" name="Date Placeholder 11"/>
          <p:cNvSpPr>
            <a:spLocks noGrp="1"/>
          </p:cNvSpPr>
          <p:nvPr>
            <p:ph type="dt" sz="half" idx="10"/>
          </p:nvPr>
        </p:nvSpPr>
        <p:spPr/>
        <p:txBody>
          <a:bodyPr/>
          <a:lstStyle/>
          <a:p>
            <a:fld id="{A493D69B-DABC-46DE-B4E3-959089B446D4}" type="datetimeFigureOut">
              <a:rPr lang="el-GR" smtClean="0"/>
              <a:t>6/2/2021</a:t>
            </a:fld>
            <a:endParaRPr lang="el-GR"/>
          </a:p>
        </p:txBody>
      </p:sp>
      <p:sp>
        <p:nvSpPr>
          <p:cNvPr id="13" name="Slide Number Placeholder 12"/>
          <p:cNvSpPr>
            <a:spLocks noGrp="1"/>
          </p:cNvSpPr>
          <p:nvPr>
            <p:ph type="sldNum" sz="quarter" idx="11"/>
          </p:nvPr>
        </p:nvSpPr>
        <p:spPr/>
        <p:txBody>
          <a:bodyPr/>
          <a:lstStyle/>
          <a:p>
            <a:fld id="{D0A7599E-4DA9-430D-A97C-DD30C2C7CE48}" type="slidenum">
              <a:rPr lang="el-GR" smtClean="0"/>
              <a:t>‹#›</a:t>
            </a:fld>
            <a:endParaRPr lang="el-GR"/>
          </a:p>
        </p:txBody>
      </p:sp>
      <p:sp>
        <p:nvSpPr>
          <p:cNvPr id="14" name="Footer Placeholder 13"/>
          <p:cNvSpPr>
            <a:spLocks noGrp="1"/>
          </p:cNvSpPr>
          <p:nvPr>
            <p:ph type="ftr" sz="quarter" idx="12"/>
          </p:nvPr>
        </p:nvSpPr>
        <p:spPr/>
        <p:txBody>
          <a:bodyPr/>
          <a:lstStyle/>
          <a:p>
            <a:endParaRPr lang="el-GR"/>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el-GR" smtClean="0"/>
              <a:t>Στυλ κύριου τίτλου</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A493D69B-DABC-46DE-B4E3-959089B446D4}" type="datetimeFigureOut">
              <a:rPr lang="el-GR" smtClean="0"/>
              <a:t>6/2/2021</a:t>
            </a:fld>
            <a:endParaRPr lang="el-GR"/>
          </a:p>
        </p:txBody>
      </p:sp>
      <p:sp>
        <p:nvSpPr>
          <p:cNvPr id="9" name="Slide Number Placeholder 8"/>
          <p:cNvSpPr>
            <a:spLocks noGrp="1"/>
          </p:cNvSpPr>
          <p:nvPr>
            <p:ph type="sldNum" sz="quarter" idx="11"/>
          </p:nvPr>
        </p:nvSpPr>
        <p:spPr/>
        <p:txBody>
          <a:bodyPr/>
          <a:lstStyle/>
          <a:p>
            <a:fld id="{D0A7599E-4DA9-430D-A97C-DD30C2C7CE48}" type="slidenum">
              <a:rPr lang="el-GR" smtClean="0"/>
              <a:t>‹#›</a:t>
            </a:fld>
            <a:endParaRPr lang="el-GR"/>
          </a:p>
        </p:txBody>
      </p:sp>
      <p:sp>
        <p:nvSpPr>
          <p:cNvPr id="10" name="Footer Placeholder 9"/>
          <p:cNvSpPr>
            <a:spLocks noGrp="1"/>
          </p:cNvSpPr>
          <p:nvPr>
            <p:ph type="ftr" sz="quarter" idx="12"/>
          </p:nvPr>
        </p:nvSpPr>
        <p:spPr/>
        <p:txBody>
          <a:bodyPr/>
          <a:lstStyle/>
          <a:p>
            <a:endParaRPr lang="el-GR"/>
          </a:p>
        </p:txBody>
      </p:sp>
      <p:sp>
        <p:nvSpPr>
          <p:cNvPr id="11" name="Title 10"/>
          <p:cNvSpPr>
            <a:spLocks noGrp="1"/>
          </p:cNvSpPr>
          <p:nvPr>
            <p:ph type="title"/>
          </p:nvPr>
        </p:nvSpPr>
        <p:spPr/>
        <p:txBody>
          <a:bodyPr/>
          <a:lstStyle/>
          <a:p>
            <a:r>
              <a:rPr lang="el-GR" smtClean="0"/>
              <a:t>Στυλ κύριου τίτλου</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el-GR" smtClean="0"/>
              <a:t>Στυλ κύριου τίτλου</a:t>
            </a:r>
            <a:endParaRPr lang="en-US" dirty="0"/>
          </a:p>
        </p:txBody>
      </p:sp>
      <p:sp>
        <p:nvSpPr>
          <p:cNvPr id="14" name="Date Placeholder 13"/>
          <p:cNvSpPr>
            <a:spLocks noGrp="1"/>
          </p:cNvSpPr>
          <p:nvPr>
            <p:ph type="dt" sz="half" idx="10"/>
          </p:nvPr>
        </p:nvSpPr>
        <p:spPr/>
        <p:txBody>
          <a:bodyPr/>
          <a:lstStyle/>
          <a:p>
            <a:fld id="{A493D69B-DABC-46DE-B4E3-959089B446D4}" type="datetimeFigureOut">
              <a:rPr lang="el-GR" smtClean="0"/>
              <a:t>6/2/2021</a:t>
            </a:fld>
            <a:endParaRPr lang="el-GR"/>
          </a:p>
        </p:txBody>
      </p:sp>
      <p:sp>
        <p:nvSpPr>
          <p:cNvPr id="15" name="Slide Number Placeholder 14"/>
          <p:cNvSpPr>
            <a:spLocks noGrp="1"/>
          </p:cNvSpPr>
          <p:nvPr>
            <p:ph type="sldNum" sz="quarter" idx="11"/>
          </p:nvPr>
        </p:nvSpPr>
        <p:spPr/>
        <p:txBody>
          <a:bodyPr/>
          <a:lstStyle/>
          <a:p>
            <a:fld id="{D0A7599E-4DA9-430D-A97C-DD30C2C7CE48}" type="slidenum">
              <a:rPr lang="el-GR" smtClean="0"/>
              <a:t>‹#›</a:t>
            </a:fld>
            <a:endParaRPr lang="el-GR"/>
          </a:p>
        </p:txBody>
      </p:sp>
      <p:sp>
        <p:nvSpPr>
          <p:cNvPr id="16" name="Footer Placeholder 15"/>
          <p:cNvSpPr>
            <a:spLocks noGrp="1"/>
          </p:cNvSpPr>
          <p:nvPr>
            <p:ph type="ftr" sz="quarter" idx="12"/>
          </p:nvPr>
        </p:nvSpPr>
        <p:spPr/>
        <p:txBody>
          <a:bodyPr/>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l-GR" smtClean="0"/>
              <a:t>Στυλ κύριου τίτλου</a:t>
            </a:r>
            <a:endParaRPr lang="en-US"/>
          </a:p>
        </p:txBody>
      </p:sp>
      <p:sp>
        <p:nvSpPr>
          <p:cNvPr id="7" name="Date Placeholder 6"/>
          <p:cNvSpPr>
            <a:spLocks noGrp="1"/>
          </p:cNvSpPr>
          <p:nvPr>
            <p:ph type="dt" sz="half" idx="10"/>
          </p:nvPr>
        </p:nvSpPr>
        <p:spPr/>
        <p:txBody>
          <a:bodyPr/>
          <a:lstStyle/>
          <a:p>
            <a:fld id="{A493D69B-DABC-46DE-B4E3-959089B446D4}" type="datetimeFigureOut">
              <a:rPr lang="el-GR" smtClean="0"/>
              <a:t>6/2/2021</a:t>
            </a:fld>
            <a:endParaRPr lang="el-GR"/>
          </a:p>
        </p:txBody>
      </p:sp>
      <p:sp>
        <p:nvSpPr>
          <p:cNvPr id="8" name="Slide Number Placeholder 7"/>
          <p:cNvSpPr>
            <a:spLocks noGrp="1"/>
          </p:cNvSpPr>
          <p:nvPr>
            <p:ph type="sldNum" sz="quarter" idx="11"/>
          </p:nvPr>
        </p:nvSpPr>
        <p:spPr/>
        <p:txBody>
          <a:bodyPr/>
          <a:lstStyle/>
          <a:p>
            <a:fld id="{D0A7599E-4DA9-430D-A97C-DD30C2C7CE48}" type="slidenum">
              <a:rPr lang="el-GR" smtClean="0"/>
              <a:t>‹#›</a:t>
            </a:fld>
            <a:endParaRPr lang="el-GR"/>
          </a:p>
        </p:txBody>
      </p:sp>
      <p:sp>
        <p:nvSpPr>
          <p:cNvPr id="9" name="Footer Placeholder 8"/>
          <p:cNvSpPr>
            <a:spLocks noGrp="1"/>
          </p:cNvSpPr>
          <p:nvPr>
            <p:ph type="ftr" sz="quarter" idx="12"/>
          </p:nvPr>
        </p:nvSpPr>
        <p:spPr/>
        <p:txBody>
          <a:bodyPr/>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493D69B-DABC-46DE-B4E3-959089B446D4}" type="datetimeFigureOut">
              <a:rPr lang="el-GR" smtClean="0"/>
              <a:t>6/2/2021</a:t>
            </a:fld>
            <a:endParaRPr lang="el-GR"/>
          </a:p>
        </p:txBody>
      </p:sp>
      <p:sp>
        <p:nvSpPr>
          <p:cNvPr id="6" name="Slide Number Placeholder 5"/>
          <p:cNvSpPr>
            <a:spLocks noGrp="1"/>
          </p:cNvSpPr>
          <p:nvPr>
            <p:ph type="sldNum" sz="quarter" idx="11"/>
          </p:nvPr>
        </p:nvSpPr>
        <p:spPr/>
        <p:txBody>
          <a:bodyPr/>
          <a:lstStyle/>
          <a:p>
            <a:fld id="{D0A7599E-4DA9-430D-A97C-DD30C2C7CE48}" type="slidenum">
              <a:rPr lang="el-GR" smtClean="0"/>
              <a:t>‹#›</a:t>
            </a:fld>
            <a:endParaRPr lang="el-GR"/>
          </a:p>
        </p:txBody>
      </p:sp>
      <p:sp>
        <p:nvSpPr>
          <p:cNvPr id="7" name="Footer Placeholder 6"/>
          <p:cNvSpPr>
            <a:spLocks noGrp="1"/>
          </p:cNvSpPr>
          <p:nvPr>
            <p:ph type="ftr" sz="quarter" idx="12"/>
          </p:nvPr>
        </p:nvSpPr>
        <p:spPr/>
        <p:txBody>
          <a:bodyPr/>
          <a:lstStyle/>
          <a:p>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15" name="Date Placeholder 14"/>
          <p:cNvSpPr>
            <a:spLocks noGrp="1"/>
          </p:cNvSpPr>
          <p:nvPr>
            <p:ph type="dt" sz="half" idx="10"/>
          </p:nvPr>
        </p:nvSpPr>
        <p:spPr/>
        <p:txBody>
          <a:bodyPr/>
          <a:lstStyle/>
          <a:p>
            <a:fld id="{A493D69B-DABC-46DE-B4E3-959089B446D4}" type="datetimeFigureOut">
              <a:rPr lang="el-GR" smtClean="0"/>
              <a:t>6/2/2021</a:t>
            </a:fld>
            <a:endParaRPr lang="el-GR"/>
          </a:p>
        </p:txBody>
      </p:sp>
      <p:sp>
        <p:nvSpPr>
          <p:cNvPr id="16" name="Slide Number Placeholder 15"/>
          <p:cNvSpPr>
            <a:spLocks noGrp="1"/>
          </p:cNvSpPr>
          <p:nvPr>
            <p:ph type="sldNum" sz="quarter" idx="11"/>
          </p:nvPr>
        </p:nvSpPr>
        <p:spPr/>
        <p:txBody>
          <a:bodyPr/>
          <a:lstStyle/>
          <a:p>
            <a:fld id="{D0A7599E-4DA9-430D-A97C-DD30C2C7CE48}" type="slidenum">
              <a:rPr lang="el-GR" smtClean="0"/>
              <a:t>‹#›</a:t>
            </a:fld>
            <a:endParaRPr lang="el-GR"/>
          </a:p>
        </p:txBody>
      </p:sp>
      <p:sp>
        <p:nvSpPr>
          <p:cNvPr id="17" name="Footer Placeholder 16"/>
          <p:cNvSpPr>
            <a:spLocks noGrp="1"/>
          </p:cNvSpPr>
          <p:nvPr>
            <p:ph type="ftr" sz="quarter" idx="12"/>
          </p:nvPr>
        </p:nvSpPr>
        <p:spPr/>
        <p:txBody>
          <a:bodyPr/>
          <a:lstStyle/>
          <a:p>
            <a:endParaRPr lang="el-GR"/>
          </a:p>
        </p:txBody>
      </p:sp>
      <p:sp>
        <p:nvSpPr>
          <p:cNvPr id="18" name="Title 17"/>
          <p:cNvSpPr>
            <a:spLocks noGrp="1"/>
          </p:cNvSpPr>
          <p:nvPr>
            <p:ph type="title"/>
          </p:nvPr>
        </p:nvSpPr>
        <p:spPr/>
        <p:txBody>
          <a:bodyPr/>
          <a:lstStyle/>
          <a:p>
            <a:r>
              <a:rPr lang="el-GR" smtClean="0"/>
              <a:t>Στυλ κύριου τίτλου</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el-GR" smtClean="0"/>
              <a:t>Στυλ κύριου τίτλου</a:t>
            </a:r>
            <a:endParaRPr lang="en-US"/>
          </a:p>
        </p:txBody>
      </p:sp>
      <p:sp>
        <p:nvSpPr>
          <p:cNvPr id="13" name="Date Placeholder 12"/>
          <p:cNvSpPr>
            <a:spLocks noGrp="1"/>
          </p:cNvSpPr>
          <p:nvPr>
            <p:ph type="dt" sz="half" idx="10"/>
          </p:nvPr>
        </p:nvSpPr>
        <p:spPr/>
        <p:txBody>
          <a:bodyPr/>
          <a:lstStyle/>
          <a:p>
            <a:fld id="{A493D69B-DABC-46DE-B4E3-959089B446D4}" type="datetimeFigureOut">
              <a:rPr lang="el-GR" smtClean="0"/>
              <a:t>6/2/2021</a:t>
            </a:fld>
            <a:endParaRPr lang="el-GR"/>
          </a:p>
        </p:txBody>
      </p:sp>
      <p:sp>
        <p:nvSpPr>
          <p:cNvPr id="14" name="Slide Number Placeholder 13"/>
          <p:cNvSpPr>
            <a:spLocks noGrp="1"/>
          </p:cNvSpPr>
          <p:nvPr>
            <p:ph type="sldNum" sz="quarter" idx="11"/>
          </p:nvPr>
        </p:nvSpPr>
        <p:spPr/>
        <p:txBody>
          <a:bodyPr/>
          <a:lstStyle/>
          <a:p>
            <a:fld id="{D0A7599E-4DA9-430D-A97C-DD30C2C7CE48}" type="slidenum">
              <a:rPr lang="el-GR" smtClean="0"/>
              <a:t>‹#›</a:t>
            </a:fld>
            <a:endParaRPr lang="el-GR"/>
          </a:p>
        </p:txBody>
      </p:sp>
      <p:sp>
        <p:nvSpPr>
          <p:cNvPr id="15" name="Footer Placeholder 14"/>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A493D69B-DABC-46DE-B4E3-959089B446D4}" type="datetimeFigureOut">
              <a:rPr lang="el-GR" smtClean="0"/>
              <a:t>6/2/2021</a:t>
            </a:fld>
            <a:endParaRPr lang="el-GR"/>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el-GR"/>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D0A7599E-4DA9-430D-A97C-DD30C2C7CE48}" type="slidenum">
              <a:rPr lang="el-GR" smtClean="0"/>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451815"/>
            <a:ext cx="4608512" cy="6139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961212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1700808"/>
            <a:ext cx="8424936" cy="2677656"/>
          </a:xfrm>
          <a:prstGeom prst="rect">
            <a:avLst/>
          </a:prstGeom>
          <a:noFill/>
        </p:spPr>
        <p:txBody>
          <a:bodyPr wrap="square" rtlCol="0">
            <a:spAutoFit/>
          </a:bodyPr>
          <a:lstStyle/>
          <a:p>
            <a:pPr algn="ctr"/>
            <a:r>
              <a:rPr lang="el-GR" sz="2400" dirty="0" smtClean="0"/>
              <a:t>Σημαντικός ο</a:t>
            </a:r>
            <a:r>
              <a:rPr lang="el-GR" sz="2400" dirty="0"/>
              <a:t> </a:t>
            </a:r>
            <a:r>
              <a:rPr lang="el-GR" sz="2400" dirty="0" smtClean="0"/>
              <a:t>ρόλος του ΛΥΚΕΙΟΥ ΤΩΝ ΕΛΛΗΝΙΔΩΝ, με το ιδιαίτερο γνώρισμά πως δεν είναι μόνο ένα συνηθισμένο γυναικείο σωματείο, αλλά όλα τα μέλη του, μέσα και έξω από την Ελλάδα, μέχρι το παγωμένο Κίεβο, το </a:t>
            </a:r>
            <a:r>
              <a:rPr lang="el-GR" sz="2400" dirty="0" err="1" smtClean="0"/>
              <a:t>Γιοχάνεσμποργκ</a:t>
            </a:r>
            <a:r>
              <a:rPr lang="el-GR" sz="2400" dirty="0" smtClean="0"/>
              <a:t>, το Παρίσι, τη μακρινή Αυστραλία, είναι ένα δημιουργικό μελίσσι, μια ενιαία πολιτιστική κυψέλη, μια ακούραστη διεθνής ΟΙΚΟΓΕΝΕΙΑ. </a:t>
            </a:r>
            <a:endParaRPr lang="el-GR" sz="2400" dirty="0"/>
          </a:p>
        </p:txBody>
      </p:sp>
    </p:spTree>
    <p:extLst>
      <p:ext uri="{BB962C8B-B14F-4D97-AF65-F5344CB8AC3E}">
        <p14:creationId xmlns:p14="http://schemas.microsoft.com/office/powerpoint/2010/main" val="19626811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2564904"/>
            <a:ext cx="7704856" cy="646331"/>
          </a:xfrm>
          <a:prstGeom prst="rect">
            <a:avLst/>
          </a:prstGeom>
          <a:noFill/>
        </p:spPr>
        <p:txBody>
          <a:bodyPr wrap="square" rtlCol="0">
            <a:spAutoFit/>
          </a:bodyPr>
          <a:lstStyle/>
          <a:p>
            <a:pPr algn="ctr"/>
            <a:r>
              <a:rPr lang="el-GR" sz="3600" dirty="0" smtClean="0"/>
              <a:t>Ευχαριστούμε </a:t>
            </a:r>
            <a:endParaRPr lang="el-GR" sz="3600" dirty="0"/>
          </a:p>
        </p:txBody>
      </p:sp>
    </p:spTree>
    <p:extLst>
      <p:ext uri="{BB962C8B-B14F-4D97-AF65-F5344CB8AC3E}">
        <p14:creationId xmlns:p14="http://schemas.microsoft.com/office/powerpoint/2010/main" val="29347061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txBox="1">
            <a:spLocks/>
          </p:cNvSpPr>
          <p:nvPr/>
        </p:nvSpPr>
        <p:spPr>
          <a:xfrm>
            <a:off x="683568" y="1412776"/>
            <a:ext cx="8280920" cy="2152650"/>
          </a:xfrm>
          <a:prstGeom prst="rect">
            <a:avLst/>
          </a:prstGeom>
        </p:spPr>
        <p:txBody>
          <a:bodyPr/>
          <a:lst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l-GR" sz="3200" b="1" dirty="0" smtClean="0"/>
              <a:t>11ο Πανελλήνιο Συνέδριο </a:t>
            </a:r>
          </a:p>
          <a:p>
            <a:pPr algn="ctr"/>
            <a:r>
              <a:rPr lang="el-GR" sz="3200" b="1" dirty="0" smtClean="0"/>
              <a:t>του Λυκείου των Ελληνίδων </a:t>
            </a:r>
          </a:p>
          <a:p>
            <a:pPr algn="ctr"/>
            <a:r>
              <a:rPr lang="el-GR" sz="3200" b="1" dirty="0" smtClean="0"/>
              <a:t>(24 – 28/09/2003)</a:t>
            </a:r>
          </a:p>
          <a:p>
            <a:pPr algn="ctr"/>
            <a:r>
              <a:rPr lang="en-US" sz="3200" b="1" dirty="0" smtClean="0"/>
              <a:t/>
            </a:r>
            <a:br>
              <a:rPr lang="en-US" sz="3200" b="1" dirty="0" smtClean="0"/>
            </a:br>
            <a:r>
              <a:rPr lang="el-GR" sz="3200" b="1" u="sng" dirty="0" smtClean="0"/>
              <a:t>Θέμα</a:t>
            </a:r>
            <a:r>
              <a:rPr lang="el-GR" sz="3200" b="1" dirty="0" smtClean="0"/>
              <a:t> «Οικογένεια: Χθες, σήμερα, αύριο» </a:t>
            </a:r>
            <a:endParaRPr lang="el-GR" sz="3200" b="1" dirty="0"/>
          </a:p>
        </p:txBody>
      </p:sp>
      <p:sp>
        <p:nvSpPr>
          <p:cNvPr id="3" name="Υπότιτλος 2"/>
          <p:cNvSpPr txBox="1">
            <a:spLocks/>
          </p:cNvSpPr>
          <p:nvPr/>
        </p:nvSpPr>
        <p:spPr>
          <a:xfrm>
            <a:off x="2195736" y="4802669"/>
            <a:ext cx="4741912" cy="685800"/>
          </a:xfrm>
          <a:prstGeom prst="rect">
            <a:avLst/>
          </a:prstGeom>
        </p:spPr>
        <p:txBody>
          <a:bodyPr/>
          <a:lst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a:lstStyle>
          <a:p>
            <a:pPr marL="18288" indent="0" algn="ctr">
              <a:buNone/>
            </a:pPr>
            <a:r>
              <a:rPr lang="el-GR" b="1" dirty="0" smtClean="0">
                <a:solidFill>
                  <a:srgbClr val="FFFF00"/>
                </a:solidFill>
              </a:rPr>
              <a:t>ΣΥΜΠΕΡΑΣΜΑΤΑ</a:t>
            </a:r>
            <a:endParaRPr lang="el-GR" b="1" dirty="0">
              <a:solidFill>
                <a:srgbClr val="FFFF00"/>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260648"/>
            <a:ext cx="16764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93964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3528" y="476672"/>
            <a:ext cx="8568952" cy="3508653"/>
          </a:xfrm>
          <a:prstGeom prst="rect">
            <a:avLst/>
          </a:prstGeom>
          <a:noFill/>
        </p:spPr>
        <p:txBody>
          <a:bodyPr wrap="square" rtlCol="0">
            <a:spAutoFit/>
          </a:bodyPr>
          <a:lstStyle/>
          <a:p>
            <a:r>
              <a:rPr lang="el-GR" sz="2400" u="sng" dirty="0" smtClean="0"/>
              <a:t>1</a:t>
            </a:r>
            <a:r>
              <a:rPr lang="el-GR" sz="2400" u="sng" baseline="30000" dirty="0" smtClean="0"/>
              <a:t>ο</a:t>
            </a:r>
            <a:r>
              <a:rPr lang="el-GR" sz="2400" u="sng" dirty="0" smtClean="0"/>
              <a:t> ΓΕΝΙΚΟ ΣΥΜΠΕΡΑΣΜΑ</a:t>
            </a:r>
          </a:p>
          <a:p>
            <a:endParaRPr lang="el-GR" dirty="0"/>
          </a:p>
          <a:p>
            <a:pPr marL="285750" indent="-285750">
              <a:buFont typeface="Arial" pitchFamily="34" charset="0"/>
              <a:buChar char="•"/>
            </a:pPr>
            <a:r>
              <a:rPr lang="el-GR" sz="2000" dirty="0" smtClean="0"/>
              <a:t>Χρειαζόμαστε την οικογένεια, και μάλιστα όσο ποτέ άλλοτε. Πολύ περισσότερο από το παρελθόν. Όχι μόνο ως ικανοποίηση μιας βιολογικής προσωπικής μας ανάγκης στη συνεύρεση του ζευγαριού, όχι μόνο ως μια φυσική διαδικασία διαδοχής με τη γέννηση παιδιών, αλλά περισσότερο ως μια </a:t>
            </a:r>
            <a:r>
              <a:rPr lang="el-GR" sz="2000" u="sng" dirty="0" smtClean="0"/>
              <a:t>ψυχική</a:t>
            </a:r>
            <a:r>
              <a:rPr lang="el-GR" sz="2000" dirty="0" smtClean="0"/>
              <a:t> και </a:t>
            </a:r>
            <a:r>
              <a:rPr lang="el-GR" sz="2000" u="sng" dirty="0" smtClean="0"/>
              <a:t>πνευματική </a:t>
            </a:r>
            <a:r>
              <a:rPr lang="el-GR" sz="2000" dirty="0" smtClean="0"/>
              <a:t>προσέγγιση των ατόμων κάτω από την προστατευτική στέγη της. Μιας στέγης, μιας αγκαλιάς, που μόνο μέσα σ’ αυτή διαμορφώνονται οι συνθήκες, οι διαδικασίες, το υγιές περιβάλλον ανατροφής, καλλιέργειας, ωρίμανσης, ανάπτυξης της προσωπικότητας του ατόμου. </a:t>
            </a:r>
            <a:endParaRPr lang="el-GR" sz="2000" dirty="0"/>
          </a:p>
        </p:txBody>
      </p:sp>
    </p:spTree>
    <p:extLst>
      <p:ext uri="{BB962C8B-B14F-4D97-AF65-F5344CB8AC3E}">
        <p14:creationId xmlns:p14="http://schemas.microsoft.com/office/powerpoint/2010/main" val="40622295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23528" y="404664"/>
            <a:ext cx="8424936" cy="6524863"/>
          </a:xfrm>
          <a:prstGeom prst="rect">
            <a:avLst/>
          </a:prstGeom>
          <a:noFill/>
        </p:spPr>
        <p:txBody>
          <a:bodyPr wrap="square" rtlCol="0">
            <a:spAutoFit/>
          </a:bodyPr>
          <a:lstStyle/>
          <a:p>
            <a:r>
              <a:rPr lang="el-GR" sz="2400" u="sng" dirty="0"/>
              <a:t>2</a:t>
            </a:r>
            <a:r>
              <a:rPr lang="el-GR" sz="2400" u="sng" dirty="0" smtClean="0"/>
              <a:t>ο ΓΕΝΙΚΟ ΣΥΜΠΕΡΑΣΜΑ</a:t>
            </a:r>
          </a:p>
          <a:p>
            <a:endParaRPr lang="el-GR" u="sng" dirty="0"/>
          </a:p>
          <a:p>
            <a:pPr marL="342900" indent="-342900">
              <a:spcBef>
                <a:spcPts val="600"/>
              </a:spcBef>
              <a:buFont typeface="Arial" pitchFamily="34" charset="0"/>
              <a:buChar char="•"/>
            </a:pPr>
            <a:r>
              <a:rPr lang="el-GR" dirty="0" smtClean="0"/>
              <a:t>Οι ταχύτατες συντελούμενες οικονομικές και κοινωνικές εξελίξεις, συμπαρασύρουν στη δίνη τους και τον ιστορικό θεσμό «ΟΙΚΟΓΕΝΕΙΑ» και πολλές δυνάμεις αλλοτριώνουν τα παλιά δημιουργικά χαρακτηριστικά της.</a:t>
            </a:r>
          </a:p>
          <a:p>
            <a:pPr marL="342900" indent="-342900">
              <a:spcBef>
                <a:spcPts val="600"/>
              </a:spcBef>
              <a:buFont typeface="Arial" pitchFamily="34" charset="0"/>
              <a:buChar char="•"/>
            </a:pPr>
            <a:r>
              <a:rPr lang="el-GR" dirty="0" smtClean="0"/>
              <a:t>Σήμερα υπάρχει η τάση αυτονόμησης του ατόμου από την μέχρι σήμερα μορφή της οικογένειας προς νέα εναλλακτικές μορφές οικογενειακής συμβίωσης.</a:t>
            </a:r>
          </a:p>
          <a:p>
            <a:pPr marL="342900" indent="-342900">
              <a:spcBef>
                <a:spcPts val="600"/>
              </a:spcBef>
              <a:buFont typeface="Arial" pitchFamily="34" charset="0"/>
              <a:buChar char="•"/>
            </a:pPr>
            <a:r>
              <a:rPr lang="el-GR" dirty="0" smtClean="0"/>
              <a:t>Οι νέες, πειραματικές, φιλελεύθερες μορφές χαλαρής συμβίωσης, η αποκαλούμενη επιπόλαια «πρόοδος στις σχέσεις των ανθρώπων» δεν κατάφεραν να βοηθήσουν τα άτομα και τις κοινωνίες για μια καλύτερη κοινωνική ένταξη και ανθρώπινη συμβίωση. Αντίθετα, δημιούργησαν οικογένειες χωρίς ψυχικό και συναισθηματικό δέσιμο των μελών τους, αποξένωσαν τους συγγενείς, αύξησαν τη βία με τα πολλά πρόσωπα μέσα στην οικογένεια, πολλαπλασίασαν τα διαζύγια. </a:t>
            </a:r>
          </a:p>
          <a:p>
            <a:pPr marL="342900" indent="-342900">
              <a:spcBef>
                <a:spcPts val="600"/>
              </a:spcBef>
              <a:buFont typeface="Arial" pitchFamily="34" charset="0"/>
              <a:buChar char="•"/>
            </a:pPr>
            <a:r>
              <a:rPr lang="el-GR" dirty="0" smtClean="0"/>
              <a:t>Το παραδοσιακό θεμέλιο της κοινωνίας που είναι η Οικογένεια, χάνει τον πολυσήμαντο ρόλο του να δημιουργήσει σταθερά πρότυπα και αξίες στις οποίες τα άτομα και η κοινωνία να ακουμπήσουν το μέλλον τους. </a:t>
            </a:r>
          </a:p>
          <a:p>
            <a:pPr marL="342900" indent="-342900">
              <a:spcBef>
                <a:spcPts val="600"/>
              </a:spcBef>
              <a:buFont typeface="Arial" pitchFamily="34" charset="0"/>
              <a:buChar char="•"/>
            </a:pPr>
            <a:endParaRPr lang="el-GR" sz="2000" dirty="0" smtClean="0"/>
          </a:p>
          <a:p>
            <a:pPr marL="342900" indent="-342900">
              <a:spcBef>
                <a:spcPts val="600"/>
              </a:spcBef>
              <a:buFont typeface="Arial" pitchFamily="34" charset="0"/>
              <a:buChar char="•"/>
            </a:pPr>
            <a:endParaRPr lang="el-GR" sz="2000" dirty="0"/>
          </a:p>
        </p:txBody>
      </p:sp>
    </p:spTree>
    <p:extLst>
      <p:ext uri="{BB962C8B-B14F-4D97-AF65-F5344CB8AC3E}">
        <p14:creationId xmlns:p14="http://schemas.microsoft.com/office/powerpoint/2010/main" val="9975082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260648"/>
            <a:ext cx="8640960" cy="6124754"/>
          </a:xfrm>
          <a:prstGeom prst="rect">
            <a:avLst/>
          </a:prstGeom>
          <a:noFill/>
        </p:spPr>
        <p:txBody>
          <a:bodyPr wrap="square" rtlCol="0">
            <a:spAutoFit/>
          </a:bodyPr>
          <a:lstStyle/>
          <a:p>
            <a:r>
              <a:rPr lang="el-GR" sz="2400" u="sng" dirty="0"/>
              <a:t>3</a:t>
            </a:r>
            <a:r>
              <a:rPr lang="el-GR" sz="2400" u="sng" dirty="0" smtClean="0"/>
              <a:t>ο ΓΕΝΙΚΟ ΣΥΜΠΕΡΑΣΜΑ</a:t>
            </a:r>
          </a:p>
          <a:p>
            <a:endParaRPr lang="el-GR" u="sng" dirty="0"/>
          </a:p>
          <a:p>
            <a:pPr marL="285750" indent="-285750">
              <a:spcBef>
                <a:spcPts val="600"/>
              </a:spcBef>
              <a:buFont typeface="Arial" pitchFamily="34" charset="0"/>
              <a:buChar char="•"/>
            </a:pPr>
            <a:r>
              <a:rPr lang="el-GR" sz="2000" dirty="0" smtClean="0"/>
              <a:t>Ένα από τα σημαντικότερα προβλήματα της σύγχρονης οικογένειας είναι οι οικογένειες χωρίς παιδιά, ή με ένα παιδί, ή με κανένα παιδί. Η υπογεννητικότητα με άλλη έκφραση. </a:t>
            </a:r>
          </a:p>
          <a:p>
            <a:pPr marL="285750" indent="-285750">
              <a:spcBef>
                <a:spcPts val="600"/>
              </a:spcBef>
              <a:buFont typeface="Arial" pitchFamily="34" charset="0"/>
              <a:buChar char="•"/>
            </a:pPr>
            <a:r>
              <a:rPr lang="el-GR" sz="2000" dirty="0" smtClean="0"/>
              <a:t>Το δημογραφικό αυτό ζήτημα δεν είναι υπόθεση αυτής καθ’ αυτής της οικογένειας μόνο, αλλά και εθνική και ευρωπαϊκή.  </a:t>
            </a:r>
          </a:p>
          <a:p>
            <a:pPr marL="285750" indent="-285750">
              <a:spcBef>
                <a:spcPts val="600"/>
              </a:spcBef>
              <a:buFont typeface="Arial" pitchFamily="34" charset="0"/>
              <a:buChar char="•"/>
            </a:pPr>
            <a:r>
              <a:rPr lang="el-GR" sz="2000" dirty="0" smtClean="0"/>
              <a:t>Σημαντικότερα αίτια αποτελούν η μηδαμινή συμπαράσταση της Πολιτείας στην πολύτεκνη οικογένεια, η χειροτέρευση της ποιότητας ζωής ιδίως στα αστικά κέντρα, οι αμβλώσεις, η οικονομική μετανάστευση κ.ά.</a:t>
            </a:r>
          </a:p>
          <a:p>
            <a:pPr marL="285750" indent="-285750">
              <a:spcBef>
                <a:spcPts val="600"/>
              </a:spcBef>
              <a:buFont typeface="Arial" pitchFamily="34" charset="0"/>
              <a:buChar char="•"/>
            </a:pPr>
            <a:endParaRPr lang="el-GR" sz="2000" dirty="0"/>
          </a:p>
          <a:p>
            <a:pPr>
              <a:spcBef>
                <a:spcPts val="600"/>
              </a:spcBef>
            </a:pPr>
            <a:endParaRPr lang="el-GR" sz="2000" dirty="0" smtClean="0"/>
          </a:p>
          <a:p>
            <a:pPr marL="285750" indent="-285750">
              <a:spcBef>
                <a:spcPts val="600"/>
              </a:spcBef>
              <a:buFont typeface="Arial" pitchFamily="34" charset="0"/>
              <a:buChar char="•"/>
            </a:pPr>
            <a:r>
              <a:rPr lang="el-GR" sz="2000" dirty="0" smtClean="0"/>
              <a:t>Θα πρέπει λοιπόν να ασκηθεί πίεση προς την πολιτεία για μεγαλύτερες θεσμικές ρυθμίσεις και διευκολύνσεις στις υποψήφιες μητέρες, ιδιαίτερα στις εργαζόμενες για περιορισμό της ανασφάλειας και ενθάρρυνση των νέων ανθρώπων να μην αναβάλλουν, αλλά να δημιουργούν νωρίς δικής τους οικογένεια.</a:t>
            </a:r>
            <a:endParaRPr lang="el-GR" sz="2000" dirty="0"/>
          </a:p>
        </p:txBody>
      </p:sp>
      <p:sp>
        <p:nvSpPr>
          <p:cNvPr id="4" name="Βέλος προς τα κάτω 3"/>
          <p:cNvSpPr/>
          <p:nvPr/>
        </p:nvSpPr>
        <p:spPr>
          <a:xfrm>
            <a:off x="3275856" y="3933056"/>
            <a:ext cx="720080"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469122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332656"/>
            <a:ext cx="8568952" cy="6278642"/>
          </a:xfrm>
          <a:prstGeom prst="rect">
            <a:avLst/>
          </a:prstGeom>
          <a:noFill/>
        </p:spPr>
        <p:txBody>
          <a:bodyPr wrap="square" rtlCol="0">
            <a:spAutoFit/>
          </a:bodyPr>
          <a:lstStyle/>
          <a:p>
            <a:r>
              <a:rPr lang="el-GR" sz="2400" u="sng" dirty="0" smtClean="0"/>
              <a:t>4ο ΓΕΝΙΚΟ ΣΥΜΠΕΡΑΣΜΑ</a:t>
            </a:r>
          </a:p>
          <a:p>
            <a:endParaRPr lang="el-GR" dirty="0"/>
          </a:p>
          <a:p>
            <a:pPr algn="ctr"/>
            <a:r>
              <a:rPr lang="el-GR" sz="2000" dirty="0" smtClean="0"/>
              <a:t>Τα παιδιά ήταν και θα είναι το πιο δημιουργικό, το πιο ενδιαφέρον, το πιο χαρούμενο και ζωντανό στοιχείο κάθε οικογένειας. Αυτό το ζωντανό στοιχείο είναι και το πιο ευάλωτο στις γρήγορες εξελίξεις που δεν προλαβαίνουμε να αφομοιώνουμε με τον ορθό τρόπο. </a:t>
            </a:r>
          </a:p>
          <a:p>
            <a:pPr marL="285750" indent="-285750">
              <a:buFont typeface="Arial" pitchFamily="34" charset="0"/>
              <a:buChar char="•"/>
            </a:pPr>
            <a:endParaRPr lang="el-GR" sz="2000" dirty="0"/>
          </a:p>
          <a:p>
            <a:pPr marL="285750" indent="-285750">
              <a:buFont typeface="Arial" pitchFamily="34" charset="0"/>
              <a:buChar char="•"/>
            </a:pPr>
            <a:endParaRPr lang="el-GR" sz="2000" dirty="0" smtClean="0"/>
          </a:p>
          <a:p>
            <a:pPr algn="ctr"/>
            <a:r>
              <a:rPr lang="el-GR" sz="2000" dirty="0" smtClean="0"/>
              <a:t>Παιδιά χωρίς οικογένεια, παιδιά με προβληματική συμπεριφορά, παιδιά χωρίς ηθικές αντιστάσεις, ευάλωτα στις πρόσκαιρες αξίες και </a:t>
            </a:r>
            <a:r>
              <a:rPr lang="el-GR" sz="2000" dirty="0" err="1" smtClean="0"/>
              <a:t>ηδονοθεωρίες</a:t>
            </a:r>
            <a:r>
              <a:rPr lang="el-GR" sz="2000" dirty="0" smtClean="0"/>
              <a:t>, με ανασφάλειες, με αβεβαιότητες, με φοβίες. </a:t>
            </a:r>
          </a:p>
          <a:p>
            <a:pPr algn="ctr"/>
            <a:endParaRPr lang="el-GR" sz="2000" dirty="0"/>
          </a:p>
          <a:p>
            <a:pPr algn="ctr"/>
            <a:endParaRPr lang="el-GR" sz="2000" dirty="0" smtClean="0"/>
          </a:p>
          <a:p>
            <a:pPr algn="ctr"/>
            <a:endParaRPr lang="el-GR" sz="2000" dirty="0" smtClean="0"/>
          </a:p>
          <a:p>
            <a:pPr algn="ctr"/>
            <a:r>
              <a:rPr lang="el-GR" sz="2000" dirty="0" smtClean="0"/>
              <a:t>Απαιτούνται νέοι τρόποι προσέγγισης των παιδιών και ανάληψη πρωτοβουλιών από τους πολιτιστικούς φορείς, την πολιτεία, την εκκλησίας, την εκπαίδευση και την ίδια την οικογένεια.  </a:t>
            </a:r>
            <a:endParaRPr lang="el-GR" sz="2000" dirty="0"/>
          </a:p>
          <a:p>
            <a:pPr algn="ctr"/>
            <a:endParaRPr lang="el-GR" sz="2000" dirty="0" smtClean="0"/>
          </a:p>
          <a:p>
            <a:pPr algn="ctr"/>
            <a:endParaRPr lang="el-GR" sz="2000" dirty="0"/>
          </a:p>
          <a:p>
            <a:pPr algn="ctr"/>
            <a:endParaRPr lang="el-GR" sz="2000" dirty="0"/>
          </a:p>
        </p:txBody>
      </p:sp>
      <p:sp>
        <p:nvSpPr>
          <p:cNvPr id="3" name="Βέλος προς τα κάτω 2"/>
          <p:cNvSpPr/>
          <p:nvPr/>
        </p:nvSpPr>
        <p:spPr>
          <a:xfrm>
            <a:off x="4139952" y="2348880"/>
            <a:ext cx="468052" cy="5040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Βέλος προς τα κάτω 3"/>
          <p:cNvSpPr/>
          <p:nvPr/>
        </p:nvSpPr>
        <p:spPr>
          <a:xfrm>
            <a:off x="4283968" y="3861048"/>
            <a:ext cx="576064" cy="72008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15605570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260648"/>
            <a:ext cx="8640960" cy="3277820"/>
          </a:xfrm>
          <a:prstGeom prst="rect">
            <a:avLst/>
          </a:prstGeom>
          <a:noFill/>
        </p:spPr>
        <p:txBody>
          <a:bodyPr wrap="square" rtlCol="0">
            <a:spAutoFit/>
          </a:bodyPr>
          <a:lstStyle/>
          <a:p>
            <a:r>
              <a:rPr lang="el-GR" sz="2400" u="sng" dirty="0" smtClean="0"/>
              <a:t>5ο ΓΕΝΙΚΟ ΣΥΜΠΕΡΑΣΜΑ</a:t>
            </a:r>
          </a:p>
          <a:p>
            <a:endParaRPr lang="el-GR" u="sng" dirty="0"/>
          </a:p>
          <a:p>
            <a:pPr marL="285750" indent="-285750">
              <a:spcBef>
                <a:spcPts val="600"/>
              </a:spcBef>
              <a:buFont typeface="Arial" pitchFamily="34" charset="0"/>
              <a:buChar char="•"/>
            </a:pPr>
            <a:r>
              <a:rPr lang="el-GR" sz="2000" dirty="0" smtClean="0"/>
              <a:t>Μπορεί η οικογένεια του σήμερα να αντιμετωπίσει τόσο συσσωρευμένα και δυσεπίλυτα ζητήματα ;</a:t>
            </a:r>
          </a:p>
          <a:p>
            <a:pPr marL="285750" indent="-285750">
              <a:spcBef>
                <a:spcPts val="600"/>
              </a:spcBef>
              <a:buFont typeface="Arial" pitchFamily="34" charset="0"/>
              <a:buChar char="•"/>
            </a:pPr>
            <a:r>
              <a:rPr lang="el-GR" sz="2000" dirty="0" smtClean="0"/>
              <a:t>Τόσο νέα ζευγάρια που ξεκινούν να δημιουργήσουν τη δική τους οικογένεια είναι έτοιμα για μία τόσο σοβαρή αποστολή ;</a:t>
            </a:r>
          </a:p>
          <a:p>
            <a:pPr marL="285750" indent="-285750">
              <a:spcBef>
                <a:spcPts val="600"/>
              </a:spcBef>
              <a:buFont typeface="Arial" pitchFamily="34" charset="0"/>
              <a:buChar char="•"/>
            </a:pPr>
            <a:endParaRPr lang="el-GR" sz="2000" dirty="0"/>
          </a:p>
          <a:p>
            <a:pPr marL="285750" indent="-285750">
              <a:spcBef>
                <a:spcPts val="600"/>
              </a:spcBef>
              <a:buFont typeface="Arial" pitchFamily="34" charset="0"/>
              <a:buChar char="•"/>
            </a:pPr>
            <a:endParaRPr lang="el-GR" sz="2000" dirty="0" smtClean="0"/>
          </a:p>
          <a:p>
            <a:pPr marL="285750" indent="-285750">
              <a:spcBef>
                <a:spcPts val="600"/>
              </a:spcBef>
              <a:buFont typeface="Arial" pitchFamily="34" charset="0"/>
              <a:buChar char="•"/>
            </a:pPr>
            <a:endParaRPr lang="el-GR" sz="2000" dirty="0"/>
          </a:p>
        </p:txBody>
      </p:sp>
      <p:cxnSp>
        <p:nvCxnSpPr>
          <p:cNvPr id="8" name="Γωνιακή σύνδεση 7"/>
          <p:cNvCxnSpPr/>
          <p:nvPr/>
        </p:nvCxnSpPr>
        <p:spPr>
          <a:xfrm>
            <a:off x="1475656" y="2492896"/>
            <a:ext cx="1728192" cy="1152128"/>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9" name="Ορθογώνιο 8"/>
          <p:cNvSpPr/>
          <p:nvPr/>
        </p:nvSpPr>
        <p:spPr>
          <a:xfrm>
            <a:off x="3419872" y="2852936"/>
            <a:ext cx="5256584" cy="2304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Συμβουλευτική υποστήριξη – κατάρτιση γονέων μέσα από συγκεκριμένες πρακτικές συμβουλευτικές και εκπαιδευτικές δράσεις για τη βελτίωση της παιδαγωγικής μας αποστολής, για την ανάπτυξη της επικοινωνιακής ικανότητας τόσο μεταξύ του ζευγαριού όσο και μεταξύ γονέων και παιδιών. </a:t>
            </a:r>
            <a:endParaRPr lang="el-GR" dirty="0"/>
          </a:p>
        </p:txBody>
      </p:sp>
    </p:spTree>
    <p:extLst>
      <p:ext uri="{BB962C8B-B14F-4D97-AF65-F5344CB8AC3E}">
        <p14:creationId xmlns:p14="http://schemas.microsoft.com/office/powerpoint/2010/main" val="36236270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332656"/>
            <a:ext cx="8424936" cy="5355312"/>
          </a:xfrm>
          <a:prstGeom prst="rect">
            <a:avLst/>
          </a:prstGeom>
          <a:noFill/>
        </p:spPr>
        <p:txBody>
          <a:bodyPr wrap="square" rtlCol="0">
            <a:spAutoFit/>
          </a:bodyPr>
          <a:lstStyle/>
          <a:p>
            <a:r>
              <a:rPr lang="el-GR" sz="2400" u="sng" dirty="0" smtClean="0"/>
              <a:t>6ο ΓΕΝΙΚΟ ΣΥΜΠΕΡΑΣΜΑ</a:t>
            </a:r>
          </a:p>
          <a:p>
            <a:endParaRPr lang="el-GR" u="sng" dirty="0"/>
          </a:p>
          <a:p>
            <a:pPr marL="285750" indent="-285750">
              <a:spcBef>
                <a:spcPts val="600"/>
              </a:spcBef>
              <a:buFont typeface="Arial" pitchFamily="34" charset="0"/>
              <a:buChar char="•"/>
            </a:pPr>
            <a:r>
              <a:rPr lang="el-GR" sz="2000" dirty="0" smtClean="0"/>
              <a:t>Ζούμε στην εποχή της επικοινωνίας. Αυτή η κατάκτηση του σύγχρονου ανθρώπου για επικοινωνία περικλείει όπως ήταν άλλωστε φυσικό και αρνητικά στοιχεία.</a:t>
            </a:r>
          </a:p>
          <a:p>
            <a:pPr marL="285750" indent="-285750">
              <a:spcBef>
                <a:spcPts val="600"/>
              </a:spcBef>
              <a:buFont typeface="Arial" pitchFamily="34" charset="0"/>
              <a:buChar char="•"/>
            </a:pPr>
            <a:r>
              <a:rPr lang="el-GR" sz="2000" dirty="0" smtClean="0"/>
              <a:t>Η οικογένεια έχει πλέον ενταχθεί άλλοτε με επιτυχία και άλλοτε με ζημία της σ’ αυτό που λέμε «εικονικός κόσμος». </a:t>
            </a:r>
          </a:p>
          <a:p>
            <a:pPr marL="285750" indent="-285750">
              <a:spcBef>
                <a:spcPts val="600"/>
              </a:spcBef>
              <a:buFont typeface="Arial" pitchFamily="34" charset="0"/>
              <a:buChar char="•"/>
            </a:pPr>
            <a:r>
              <a:rPr lang="el-GR" sz="2000" dirty="0" smtClean="0"/>
              <a:t>Σ’ αυτόν τον νέο ψηφιακό κόσμο η οικογένεια πάλι είναι </a:t>
            </a:r>
            <a:r>
              <a:rPr lang="el-GR" sz="2000" dirty="0"/>
              <a:t>α</a:t>
            </a:r>
            <a:r>
              <a:rPr lang="el-GR" sz="2000" dirty="0" smtClean="0"/>
              <a:t>υτή που καλείται να διαδραματίσει ένα δύσκολο και συνθετικό ρόλο ώστε να αξιοποιήσει θετικά υπέρ της οικογένειας τα ΜΜΕ στην ενδοοικογενειακή συνοχή της και στην εσωτερική επικοινωνία των μελών της με την λιγότερη δυνατή αρνητική επίπτωση. </a:t>
            </a:r>
          </a:p>
          <a:p>
            <a:pPr marL="285750" indent="-285750">
              <a:spcBef>
                <a:spcPts val="600"/>
              </a:spcBef>
              <a:buFont typeface="Arial" pitchFamily="34" charset="0"/>
              <a:buChar char="•"/>
            </a:pPr>
            <a:r>
              <a:rPr lang="el-GR" sz="2000" dirty="0" smtClean="0"/>
              <a:t>Πλέον είτε μιλούμε για παιδιά μίας μητέρας ή πέντε μητέρων, είτε μιλούμε για τη </a:t>
            </a:r>
            <a:r>
              <a:rPr lang="el-GR" sz="2000" dirty="0" err="1" smtClean="0"/>
              <a:t>μεταφεμινιστική</a:t>
            </a:r>
            <a:r>
              <a:rPr lang="el-GR" sz="2000" dirty="0" smtClean="0"/>
              <a:t> εποχή της περίεργης μητρότητας ή πατρότητας, ο θεσμός της οικογένειας θα παραμείνει αναλλοίωτος. </a:t>
            </a:r>
            <a:endParaRPr lang="el-GR" sz="2000" dirty="0"/>
          </a:p>
        </p:txBody>
      </p:sp>
    </p:spTree>
    <p:extLst>
      <p:ext uri="{BB962C8B-B14F-4D97-AF65-F5344CB8AC3E}">
        <p14:creationId xmlns:p14="http://schemas.microsoft.com/office/powerpoint/2010/main" val="20144432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260648"/>
            <a:ext cx="8496944" cy="6201698"/>
          </a:xfrm>
          <a:prstGeom prst="rect">
            <a:avLst/>
          </a:prstGeom>
          <a:noFill/>
        </p:spPr>
        <p:txBody>
          <a:bodyPr wrap="square" rtlCol="0">
            <a:spAutoFit/>
          </a:bodyPr>
          <a:lstStyle/>
          <a:p>
            <a:pPr algn="ctr"/>
            <a:r>
              <a:rPr lang="el-GR" sz="2400" u="sng" dirty="0" smtClean="0"/>
              <a:t>ΣΥΝΟΨΗ</a:t>
            </a:r>
          </a:p>
          <a:p>
            <a:pPr algn="ctr"/>
            <a:endParaRPr lang="el-GR" u="sng" dirty="0" smtClean="0"/>
          </a:p>
          <a:p>
            <a:pPr algn="ctr"/>
            <a:r>
              <a:rPr lang="el-GR" dirty="0" smtClean="0"/>
              <a:t>ΕΡΩΤΗΜΑΤΑ: </a:t>
            </a:r>
          </a:p>
          <a:p>
            <a:pPr algn="ctr"/>
            <a:r>
              <a:rPr lang="el-GR" dirty="0" smtClean="0"/>
              <a:t>Βρισκόμαστε πράγματι στην ώρα Μηδέν με το ξεκίνημα της τρίτης χιλιετίας ; Υπάρχει ελπίδα διάσωσης της οικογένειας από την πλήρη διάλυσή της ; </a:t>
            </a:r>
          </a:p>
          <a:p>
            <a:pPr algn="ctr"/>
            <a:endParaRPr lang="el-GR" dirty="0" smtClean="0"/>
          </a:p>
          <a:p>
            <a:pPr algn="ctr"/>
            <a:endParaRPr lang="el-GR" dirty="0" smtClean="0"/>
          </a:p>
          <a:p>
            <a:pPr algn="ctr"/>
            <a:endParaRPr lang="el-GR" dirty="0" smtClean="0"/>
          </a:p>
          <a:p>
            <a:pPr marL="285750" indent="-285750" algn="ctr">
              <a:spcBef>
                <a:spcPts val="600"/>
              </a:spcBef>
              <a:buFont typeface="Arial" pitchFamily="34" charset="0"/>
              <a:buChar char="•"/>
            </a:pPr>
            <a:r>
              <a:rPr lang="el-GR" dirty="0" smtClean="0"/>
              <a:t>Όταν επιζητούμε την ευλογία του γάμου και της οικογένειας από τον Θεό, όταν λειτουργεί η πίστη και η εκκλησιαστική συνδρομή.</a:t>
            </a:r>
          </a:p>
          <a:p>
            <a:pPr marL="285750" indent="-285750" algn="ctr">
              <a:spcBef>
                <a:spcPts val="600"/>
              </a:spcBef>
              <a:buFont typeface="Arial" pitchFamily="34" charset="0"/>
              <a:buChar char="•"/>
            </a:pPr>
            <a:r>
              <a:rPr lang="el-GR" dirty="0" smtClean="0"/>
              <a:t>Όχι αναγκαστικά αντιμετώπιση των παιδιών μας με τις παραδοσιακά αυστηρές μεθόδους περασμένων εποχών, αλλά ούτε και με την άκριτη ελευθεριότητα των ημερών μας.</a:t>
            </a:r>
          </a:p>
          <a:p>
            <a:pPr marL="285750" indent="-285750" algn="ctr">
              <a:spcBef>
                <a:spcPts val="600"/>
              </a:spcBef>
              <a:buFont typeface="Arial" pitchFamily="34" charset="0"/>
              <a:buChar char="•"/>
            </a:pPr>
            <a:r>
              <a:rPr lang="el-GR" dirty="0" smtClean="0"/>
              <a:t>Με ισότητα, με κανόνες και ελευθερία.</a:t>
            </a:r>
          </a:p>
          <a:p>
            <a:pPr marL="285750" indent="-285750" algn="ctr">
              <a:spcBef>
                <a:spcPts val="600"/>
              </a:spcBef>
              <a:buFont typeface="Arial" pitchFamily="34" charset="0"/>
              <a:buChar char="•"/>
            </a:pPr>
            <a:r>
              <a:rPr lang="el-GR" dirty="0" smtClean="0"/>
              <a:t>Με συστηματική συνεργασία οικογένειας, εκκλησίας, εκπαίδευσης, ΜΜΕ, πολιτείας, πολιτιστικών φορέων κ.ά. </a:t>
            </a:r>
          </a:p>
          <a:p>
            <a:pPr marL="285750" indent="-285750" algn="ctr">
              <a:spcBef>
                <a:spcPts val="600"/>
              </a:spcBef>
              <a:buFont typeface="Arial" pitchFamily="34" charset="0"/>
              <a:buChar char="•"/>
            </a:pPr>
            <a:r>
              <a:rPr lang="el-GR" dirty="0" smtClean="0"/>
              <a:t>Με την προβολή και διάδοση στις επερχόμενες γενιές των ελληνικών παραδόσεων και την παρακαταθήκη των αξιών του Ελληνισμού</a:t>
            </a:r>
          </a:p>
          <a:p>
            <a:pPr algn="ctr"/>
            <a:endParaRPr lang="el-GR" dirty="0" smtClean="0"/>
          </a:p>
          <a:p>
            <a:pPr algn="ctr"/>
            <a:endParaRPr lang="el-GR" sz="2400" u="sng" dirty="0"/>
          </a:p>
        </p:txBody>
      </p:sp>
      <p:sp>
        <p:nvSpPr>
          <p:cNvPr id="3" name="Βέλος προς τα κάτω 2"/>
          <p:cNvSpPr/>
          <p:nvPr/>
        </p:nvSpPr>
        <p:spPr>
          <a:xfrm>
            <a:off x="4211960" y="1840126"/>
            <a:ext cx="576064" cy="86879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1317457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τοιχειώδες">
  <a:themeElements>
    <a:clrScheme name="Στοιχειώδες">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Στοιχειώδες">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Στοιχειώδες">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77</TotalTime>
  <Words>880</Words>
  <Application>Microsoft Office PowerPoint</Application>
  <PresentationFormat>Προβολή στην οθόνη (4:3)</PresentationFormat>
  <Paragraphs>59</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Στοιχειώδες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11ο Πανελλήνιο Συνέδριο του Λυκείου των Ελληνίδων (24 – 28/09/2003),   Θέμα «Οικογένεια: Χθες, σήμερα, αύριο» </dc:title>
  <dc:creator>Eleni Verani</dc:creator>
  <cp:lastModifiedBy>Eleni Verani</cp:lastModifiedBy>
  <cp:revision>12</cp:revision>
  <dcterms:created xsi:type="dcterms:W3CDTF">2021-02-05T12:59:15Z</dcterms:created>
  <dcterms:modified xsi:type="dcterms:W3CDTF">2021-02-06T21:22:08Z</dcterms:modified>
</cp:coreProperties>
</file>