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58" r:id="rId4"/>
    <p:sldId id="259" r:id="rId5"/>
    <p:sldId id="260" r:id="rId6"/>
    <p:sldId id="261" r:id="rId7"/>
    <p:sldId id="262" r:id="rId8"/>
    <p:sldId id="266" r:id="rId9"/>
    <p:sldId id="263" r:id="rId10"/>
    <p:sldId id="264" r:id="rId11"/>
    <p:sldId id="265"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3" autoAdjust="0"/>
    <p:restoredTop sz="94660"/>
  </p:normalViewPr>
  <p:slideViewPr>
    <p:cSldViewPr snapToGrid="0">
      <p:cViewPr varScale="1">
        <p:scale>
          <a:sx n="57" d="100"/>
          <a:sy n="57" d="100"/>
        </p:scale>
        <p:origin x="96"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36554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4126177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16132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382463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11022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DE8CF9-8545-494F-9C53-FDEB58B12214}" type="datetimeFigureOut">
              <a:rPr lang="el-GR" smtClean="0"/>
              <a:t>30/12/2020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363613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2DE8CF9-8545-494F-9C53-FDEB58B12214}" type="datetimeFigureOut">
              <a:rPr lang="el-GR" smtClean="0"/>
              <a:t>30/12/2020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418520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2DE8CF9-8545-494F-9C53-FDEB58B12214}" type="datetimeFigureOut">
              <a:rPr lang="el-GR" smtClean="0"/>
              <a:t>30/12/2020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1398746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2DE8CF9-8545-494F-9C53-FDEB58B12214}" type="datetimeFigureOut">
              <a:rPr lang="el-GR" smtClean="0"/>
              <a:t>30/12/2020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103956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B2DE8CF9-8545-494F-9C53-FDEB58B12214}" type="datetimeFigureOut">
              <a:rPr lang="el-GR" smtClean="0"/>
              <a:t>30/12/2020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53314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B2DE8CF9-8545-494F-9C53-FDEB58B12214}" type="datetimeFigureOut">
              <a:rPr lang="el-GR" smtClean="0"/>
              <a:t>30/12/2020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4CDCDB6-96C8-49C7-9BF6-CF3878C23314}" type="slidenum">
              <a:rPr lang="el-GR" smtClean="0"/>
              <a:t>‹#›</a:t>
            </a:fld>
            <a:endParaRPr lang="el-GR"/>
          </a:p>
        </p:txBody>
      </p:sp>
    </p:spTree>
    <p:extLst>
      <p:ext uri="{BB962C8B-B14F-4D97-AF65-F5344CB8AC3E}">
        <p14:creationId xmlns:p14="http://schemas.microsoft.com/office/powerpoint/2010/main" val="248491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E8CF9-8545-494F-9C53-FDEB58B12214}" type="datetimeFigureOut">
              <a:rPr lang="el-GR" smtClean="0"/>
              <a:t>30/12/2020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CDCDB6-96C8-49C7-9BF6-CF3878C23314}" type="slidenum">
              <a:rPr lang="el-GR" smtClean="0"/>
              <a:t>‹#›</a:t>
            </a:fld>
            <a:endParaRPr lang="el-GR"/>
          </a:p>
        </p:txBody>
      </p:sp>
    </p:spTree>
    <p:extLst>
      <p:ext uri="{BB962C8B-B14F-4D97-AF65-F5344CB8AC3E}">
        <p14:creationId xmlns:p14="http://schemas.microsoft.com/office/powerpoint/2010/main" val="2971824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667" y="254000"/>
            <a:ext cx="11700933" cy="6492905"/>
          </a:xfrm>
        </p:spPr>
      </p:pic>
    </p:spTree>
    <p:extLst>
      <p:ext uri="{BB962C8B-B14F-4D97-AF65-F5344CB8AC3E}">
        <p14:creationId xmlns:p14="http://schemas.microsoft.com/office/powerpoint/2010/main" val="417454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5600" y="1354667"/>
            <a:ext cx="6197600" cy="1600200"/>
          </a:xfrm>
        </p:spPr>
        <p:txBody>
          <a:bodyPr>
            <a:normAutofit/>
          </a:bodyPr>
          <a:lstStyle/>
          <a:p>
            <a:pPr algn="ctr"/>
            <a:r>
              <a:rPr lang="el-GR" sz="3600" b="1" dirty="0" smtClean="0">
                <a:latin typeface="Arial" panose="020B0604020202020204" pitchFamily="34" charset="0"/>
                <a:cs typeface="Arial" panose="020B0604020202020204" pitchFamily="34" charset="0"/>
              </a:rPr>
              <a:t>Απόστολος  Αρσάκης</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(1792-1874)</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93467" y="186267"/>
            <a:ext cx="4961466" cy="6366933"/>
          </a:xfrm>
        </p:spPr>
      </p:pic>
      <p:sp>
        <p:nvSpPr>
          <p:cNvPr id="4" name="Θέση κειμένου 3"/>
          <p:cNvSpPr>
            <a:spLocks noGrp="1"/>
          </p:cNvSpPr>
          <p:nvPr>
            <p:ph type="body" sz="half" idx="2"/>
          </p:nvPr>
        </p:nvSpPr>
        <p:spPr>
          <a:xfrm>
            <a:off x="355600" y="3545945"/>
            <a:ext cx="6637867" cy="3007255"/>
          </a:xfrm>
        </p:spPr>
        <p:txBody>
          <a:bodyPr>
            <a:noAutofit/>
          </a:bodyPr>
          <a:lstStyle/>
          <a:p>
            <a:r>
              <a:rPr lang="el-GR" sz="2400" dirty="0" smtClean="0">
                <a:latin typeface="Arial" panose="020B0604020202020204" pitchFamily="34" charset="0"/>
                <a:cs typeface="Arial" panose="020B0604020202020204" pitchFamily="34" charset="0"/>
              </a:rPr>
              <a:t>Με </a:t>
            </a:r>
            <a:r>
              <a:rPr lang="el-GR" sz="2400" dirty="0">
                <a:latin typeface="Arial" panose="020B0604020202020204" pitchFamily="34" charset="0"/>
                <a:cs typeface="Arial" panose="020B0604020202020204" pitchFamily="34" charset="0"/>
              </a:rPr>
              <a:t>δικές του δαπάνες ανεγέρθηκε το μεγαλοπρεπές κτίριο της οδού Πανεπιστημίου, που χρησιμοποιήθηκε ως σχολείο έως το 1933 και από τότε μέχρι σήμερα στεγάζει δικαστικές υπηρεσίες (πρώτα τα τακτικά δικαστήρια της πρωτεύουσας και κατόπιν το Συμβούλιο της Επικρατείας</a:t>
            </a:r>
            <a:r>
              <a:rPr lang="el-GR" sz="2400" dirty="0" smtClean="0">
                <a:latin typeface="Arial" panose="020B0604020202020204" pitchFamily="34" charset="0"/>
                <a:cs typeface="Arial" panose="020B0604020202020204" pitchFamily="34" charset="0"/>
              </a:rPr>
              <a:t>). «Αρσάκειον».</a:t>
            </a:r>
            <a:br>
              <a:rPr lang="el-GR" sz="2400" dirty="0" smtClean="0">
                <a:latin typeface="Arial" panose="020B0604020202020204" pitchFamily="34" charset="0"/>
                <a:cs typeface="Arial" panose="020B0604020202020204" pitchFamily="34" charset="0"/>
              </a:rPr>
            </a:b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7065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88509" y="1439333"/>
            <a:ext cx="5773623" cy="1600200"/>
          </a:xfrm>
        </p:spPr>
        <p:txBody>
          <a:bodyPr>
            <a:normAutofit/>
          </a:bodyPr>
          <a:lstStyle/>
          <a:p>
            <a:pPr algn="ctr"/>
            <a:r>
              <a:rPr lang="el-GR" sz="3600" b="1" dirty="0" smtClean="0">
                <a:latin typeface="Arial" panose="020B0604020202020204" pitchFamily="34" charset="0"/>
                <a:cs typeface="Arial" panose="020B0604020202020204" pitchFamily="34" charset="0"/>
              </a:rPr>
              <a:t>Νικόλαος  Στουρνάρας</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(1806-1853)</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1867" y="457200"/>
            <a:ext cx="5113865" cy="6197600"/>
          </a:xfrm>
        </p:spPr>
      </p:pic>
      <p:sp>
        <p:nvSpPr>
          <p:cNvPr id="4" name="Θέση κειμένου 3"/>
          <p:cNvSpPr>
            <a:spLocks noGrp="1"/>
          </p:cNvSpPr>
          <p:nvPr>
            <p:ph type="body" sz="half" idx="2"/>
          </p:nvPr>
        </p:nvSpPr>
        <p:spPr>
          <a:xfrm>
            <a:off x="288509" y="3556000"/>
            <a:ext cx="6061491" cy="2887133"/>
          </a:xfrm>
        </p:spPr>
        <p:txBody>
          <a:bodyPr>
            <a:normAutofit/>
          </a:bodyPr>
          <a:lstStyle/>
          <a:p>
            <a:r>
              <a:rPr lang="el-GR" sz="2400" dirty="0" smtClean="0">
                <a:latin typeface="Arial" panose="020B0604020202020204" pitchFamily="34" charset="0"/>
                <a:cs typeface="Arial" panose="020B0604020202020204" pitchFamily="34" charset="0"/>
              </a:rPr>
              <a:t>       Γεννήθηκε </a:t>
            </a:r>
            <a:r>
              <a:rPr lang="el-GR" sz="2400" dirty="0">
                <a:latin typeface="Arial" panose="020B0604020202020204" pitchFamily="34" charset="0"/>
                <a:cs typeface="Arial" panose="020B0604020202020204" pitchFamily="34" charset="0"/>
              </a:rPr>
              <a:t>στο </a:t>
            </a:r>
            <a:r>
              <a:rPr lang="el-GR" sz="2400" dirty="0" smtClean="0">
                <a:latin typeface="Arial" panose="020B0604020202020204" pitchFamily="34" charset="0"/>
                <a:cs typeface="Arial" panose="020B0604020202020204" pitchFamily="34" charset="0"/>
              </a:rPr>
              <a:t>Μέτσοβο</a:t>
            </a:r>
          </a:p>
          <a:p>
            <a:r>
              <a:rPr lang="el-GR" sz="2400" dirty="0" smtClean="0">
                <a:latin typeface="Arial" panose="020B0604020202020204" pitchFamily="34" charset="0"/>
                <a:cs typeface="Arial" panose="020B0604020202020204" pitchFamily="34" charset="0"/>
              </a:rPr>
              <a:t>Με </a:t>
            </a:r>
            <a:r>
              <a:rPr lang="el-GR" sz="2400" dirty="0">
                <a:latin typeface="Arial" panose="020B0604020202020204" pitchFamily="34" charset="0"/>
                <a:cs typeface="Arial" panose="020B0604020202020204" pitchFamily="34" charset="0"/>
              </a:rPr>
              <a:t>την διαθήκη του άφησε ένα μεγάλο μέρος της περιουσίας του για την ανέγερση του Πολυτεχνείου και μεγάλα ποσά για τα σχολεία της Αλεξάνδρειας και του Μετσόβου. </a:t>
            </a:r>
            <a:r>
              <a:rPr lang="el-GR" sz="2400" dirty="0" smtClean="0">
                <a:latin typeface="Arial" panose="020B0604020202020204" pitchFamily="34" charset="0"/>
                <a:cs typeface="Arial" panose="020B0604020202020204" pitchFamily="34" charset="0"/>
              </a:rPr>
              <a:t>«</a:t>
            </a:r>
            <a:r>
              <a:rPr lang="el-GR" sz="2400" b="1" dirty="0" smtClean="0">
                <a:latin typeface="Arial" panose="020B0604020202020204" pitchFamily="34" charset="0"/>
                <a:cs typeface="Arial" panose="020B0604020202020204" pitchFamily="34" charset="0"/>
              </a:rPr>
              <a:t>Εθνικό </a:t>
            </a:r>
            <a:r>
              <a:rPr lang="el-GR" sz="2400" b="1" dirty="0">
                <a:latin typeface="Arial" panose="020B0604020202020204" pitchFamily="34" charset="0"/>
                <a:cs typeface="Arial" panose="020B0604020202020204" pitchFamily="34" charset="0"/>
              </a:rPr>
              <a:t>Μετσόβιο </a:t>
            </a:r>
            <a:r>
              <a:rPr lang="el-GR" sz="2400" b="1" dirty="0" smtClean="0">
                <a:latin typeface="Arial" panose="020B0604020202020204" pitchFamily="34" charset="0"/>
                <a:cs typeface="Arial" panose="020B0604020202020204" pitchFamily="34" charset="0"/>
              </a:rPr>
              <a:t>Πολυτεχνείο»</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731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4800" y="1608667"/>
            <a:ext cx="5503333" cy="1600200"/>
          </a:xfrm>
        </p:spPr>
        <p:txBody>
          <a:bodyPr>
            <a:normAutofit/>
          </a:bodyPr>
          <a:lstStyle/>
          <a:p>
            <a:pPr algn="ctr"/>
            <a:r>
              <a:rPr lang="el-GR" b="1" dirty="0" smtClean="0"/>
              <a:t/>
            </a:r>
            <a:br>
              <a:rPr lang="el-GR" b="1" dirty="0" smtClean="0"/>
            </a:br>
            <a:r>
              <a:rPr lang="el-GR" sz="3600" b="1" dirty="0" smtClean="0">
                <a:latin typeface="Arial" panose="020B0604020202020204" pitchFamily="34" charset="0"/>
                <a:cs typeface="Arial" panose="020B0604020202020204" pitchFamily="34" charset="0"/>
              </a:rPr>
              <a:t>Γεώργιος Ριζάρης</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1769-1841</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82267" y="457200"/>
            <a:ext cx="5689599" cy="6062133"/>
          </a:xfrm>
        </p:spPr>
      </p:pic>
      <p:sp>
        <p:nvSpPr>
          <p:cNvPr id="4" name="Θέση κειμένου 3"/>
          <p:cNvSpPr>
            <a:spLocks noGrp="1"/>
          </p:cNvSpPr>
          <p:nvPr>
            <p:ph type="body" sz="half" idx="2"/>
          </p:nvPr>
        </p:nvSpPr>
        <p:spPr>
          <a:xfrm>
            <a:off x="435239" y="4309533"/>
            <a:ext cx="5491427" cy="1786467"/>
          </a:xfrm>
        </p:spPr>
        <p:txBody>
          <a:bodyPr>
            <a:normAutofit/>
          </a:bodyPr>
          <a:lstStyle/>
          <a:p>
            <a:r>
              <a:rPr lang="el-GR" sz="2400" dirty="0" smtClean="0">
                <a:latin typeface="Arial" panose="020B0604020202020204" pitchFamily="34" charset="0"/>
                <a:cs typeface="Arial" panose="020B0604020202020204" pitchFamily="34" charset="0"/>
              </a:rPr>
              <a:t>Γεννήθηκε στο Μονοδένδρι Ζαγορίου Χαρακτηριστικό </a:t>
            </a:r>
            <a:r>
              <a:rPr lang="el-GR" sz="2400" dirty="0">
                <a:latin typeface="Arial" panose="020B0604020202020204" pitchFamily="34" charset="0"/>
                <a:cs typeface="Arial" panose="020B0604020202020204" pitchFamily="34" charset="0"/>
              </a:rPr>
              <a:t>παράδειγμα είναι η Ριζάριος Ιερατική Σχολή, στην Αθήνα</a:t>
            </a:r>
          </a:p>
        </p:txBody>
      </p:sp>
    </p:spTree>
    <p:extLst>
      <p:ext uri="{BB962C8B-B14F-4D97-AF65-F5344CB8AC3E}">
        <p14:creationId xmlns:p14="http://schemas.microsoft.com/office/powerpoint/2010/main" val="100952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2399" y="118532"/>
            <a:ext cx="11751733" cy="6553201"/>
          </a:xfrm>
        </p:spPr>
        <p:txBody>
          <a:bodyPr>
            <a:normAutofit fontScale="77500" lnSpcReduction="20000"/>
          </a:bodyPr>
          <a:lstStyle/>
          <a:p>
            <a:pPr marL="0" indent="0" algn="ctr">
              <a:buNone/>
            </a:pPr>
            <a:endParaRPr lang="el-GR" sz="10900" dirty="0" smtClean="0">
              <a:latin typeface="Arial" panose="020B0604020202020204" pitchFamily="34" charset="0"/>
              <a:cs typeface="Arial" panose="020B0604020202020204" pitchFamily="34" charset="0"/>
            </a:endParaRPr>
          </a:p>
          <a:p>
            <a:pPr marL="0" indent="0" algn="ctr">
              <a:buNone/>
            </a:pPr>
            <a:r>
              <a:rPr lang="el-GR" sz="10900" dirty="0" smtClean="0">
                <a:latin typeface="Arial" panose="020B0604020202020204" pitchFamily="34" charset="0"/>
                <a:cs typeface="Arial" panose="020B0604020202020204" pitchFamily="34" charset="0"/>
              </a:rPr>
              <a:t>«</a:t>
            </a:r>
            <a:r>
              <a:rPr lang="el-GR" sz="10900" dirty="0">
                <a:latin typeface="Arial" panose="020B0604020202020204" pitchFamily="34" charset="0"/>
                <a:cs typeface="Arial" panose="020B0604020202020204" pitchFamily="34" charset="0"/>
              </a:rPr>
              <a:t>Αν από την Αθήνα </a:t>
            </a:r>
            <a:r>
              <a:rPr lang="el-GR" sz="10900" dirty="0" smtClean="0">
                <a:latin typeface="Arial" panose="020B0604020202020204" pitchFamily="34" charset="0"/>
                <a:cs typeface="Arial" panose="020B0604020202020204" pitchFamily="34" charset="0"/>
              </a:rPr>
              <a:t>αφαιρέσουμε </a:t>
            </a:r>
            <a:r>
              <a:rPr lang="el-GR" sz="10900" dirty="0">
                <a:latin typeface="Arial" panose="020B0604020202020204" pitchFamily="34" charset="0"/>
                <a:cs typeface="Arial" panose="020B0604020202020204" pitchFamily="34" charset="0"/>
              </a:rPr>
              <a:t>τα έργα των Ηπειρωτών Ευεργετών, δεν ξεύρω τι ακριβώς θα απομείνει</a:t>
            </a:r>
            <a:r>
              <a:rPr lang="el-GR" sz="10900" dirty="0" smtClean="0">
                <a:latin typeface="Arial" panose="020B0604020202020204" pitchFamily="34" charset="0"/>
                <a:cs typeface="Arial" panose="020B0604020202020204" pitchFamily="34" charset="0"/>
              </a:rPr>
              <a:t>…».</a:t>
            </a:r>
            <a:r>
              <a:rPr lang="el-GR" dirty="0" smtClean="0"/>
              <a:t> </a:t>
            </a:r>
            <a:r>
              <a:rPr lang="el-GR" b="1" dirty="0" smtClean="0">
                <a:latin typeface="Arial" panose="020B0604020202020204" pitchFamily="34" charset="0"/>
                <a:cs typeface="Arial" panose="020B0604020202020204" pitchFamily="34" charset="0"/>
              </a:rPr>
              <a:t>(Ευάγγελος </a:t>
            </a:r>
            <a:r>
              <a:rPr lang="el-GR" b="1" dirty="0">
                <a:latin typeface="Arial" panose="020B0604020202020204" pitchFamily="34" charset="0"/>
                <a:cs typeface="Arial" panose="020B0604020202020204" pitchFamily="34" charset="0"/>
              </a:rPr>
              <a:t>Φωτιάδης </a:t>
            </a:r>
            <a:r>
              <a:rPr lang="el-GR" b="1" dirty="0" smtClean="0">
                <a:latin typeface="Arial" panose="020B0604020202020204" pitchFamily="34" charset="0"/>
                <a:cs typeface="Arial" panose="020B0604020202020204" pitchFamily="34" charset="0"/>
              </a:rPr>
              <a:t>)</a:t>
            </a:r>
            <a:endParaRPr lang="el-GR" sz="10900" b="1" dirty="0">
              <a:latin typeface="Arial" panose="020B0604020202020204" pitchFamily="34" charset="0"/>
              <a:cs typeface="Arial" panose="020B0604020202020204" pitchFamily="34" charset="0"/>
            </a:endParaRPr>
          </a:p>
          <a:p>
            <a:pPr algn="ctr"/>
            <a:endParaRPr lang="el-GR" dirty="0"/>
          </a:p>
        </p:txBody>
      </p:sp>
    </p:spTree>
    <p:extLst>
      <p:ext uri="{BB962C8B-B14F-4D97-AF65-F5344CB8AC3E}">
        <p14:creationId xmlns:p14="http://schemas.microsoft.com/office/powerpoint/2010/main" val="392422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87867" y="1456267"/>
            <a:ext cx="6333065" cy="1600200"/>
          </a:xfrm>
        </p:spPr>
        <p:txBody>
          <a:bodyPr>
            <a:normAutofit/>
          </a:bodyPr>
          <a:lstStyle/>
          <a:p>
            <a:pPr algn="ctr"/>
            <a:r>
              <a:rPr lang="el-GR" sz="3600" b="1" dirty="0" err="1" smtClean="0">
                <a:latin typeface="Arial" panose="020B0604020202020204" pitchFamily="34" charset="0"/>
                <a:cs typeface="Arial" panose="020B0604020202020204" pitchFamily="34" charset="0"/>
              </a:rPr>
              <a:t>Σίμων</a:t>
            </a:r>
            <a:r>
              <a:rPr lang="el-GR" sz="3600" b="1" dirty="0" smtClean="0">
                <a:latin typeface="Arial" panose="020B0604020202020204" pitchFamily="34" charset="0"/>
                <a:cs typeface="Arial" panose="020B0604020202020204" pitchFamily="34" charset="0"/>
              </a:rPr>
              <a:t>  </a:t>
            </a:r>
            <a:r>
              <a:rPr lang="el-GR" sz="3600" b="1" dirty="0" err="1" smtClean="0">
                <a:latin typeface="Arial" panose="020B0604020202020204" pitchFamily="34" charset="0"/>
                <a:cs typeface="Arial" panose="020B0604020202020204" pitchFamily="34" charset="0"/>
              </a:rPr>
              <a:t>Σίνας</a:t>
            </a:r>
            <a:r>
              <a:rPr lang="el-GR" sz="3600" b="1" dirty="0" smtClean="0">
                <a:latin typeface="Arial" panose="020B0604020202020204" pitchFamily="34" charset="0"/>
                <a:cs typeface="Arial" panose="020B0604020202020204" pitchFamily="34" charset="0"/>
              </a:rPr>
              <a:t>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(1810-1876)</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95067" y="268485"/>
            <a:ext cx="4944533" cy="6318581"/>
          </a:xfrm>
        </p:spPr>
      </p:pic>
      <p:sp>
        <p:nvSpPr>
          <p:cNvPr id="4" name="Θέση κειμένου 3"/>
          <p:cNvSpPr>
            <a:spLocks noGrp="1"/>
          </p:cNvSpPr>
          <p:nvPr>
            <p:ph type="body" sz="half" idx="2"/>
          </p:nvPr>
        </p:nvSpPr>
        <p:spPr>
          <a:xfrm>
            <a:off x="287867" y="3427775"/>
            <a:ext cx="6654799" cy="3134255"/>
          </a:xfrm>
        </p:spPr>
        <p:txBody>
          <a:bodyPr>
            <a:normAutofit/>
          </a:bodyPr>
          <a:lstStyle/>
          <a:p>
            <a:endParaRPr lang="el-GR" dirty="0" smtClean="0"/>
          </a:p>
          <a:p>
            <a:r>
              <a:rPr lang="el-GR" sz="2400" dirty="0" smtClean="0">
                <a:latin typeface="Arial" panose="020B0604020202020204" pitchFamily="34" charset="0"/>
                <a:cs typeface="Arial" panose="020B0604020202020204" pitchFamily="34" charset="0"/>
              </a:rPr>
              <a:t>Η </a:t>
            </a:r>
            <a:r>
              <a:rPr lang="el-GR" sz="2400" dirty="0">
                <a:latin typeface="Arial" panose="020B0604020202020204" pitchFamily="34" charset="0"/>
                <a:cs typeface="Arial" panose="020B0604020202020204" pitchFamily="34" charset="0"/>
              </a:rPr>
              <a:t>οικογένεια Σίνα ήταν από τη Μοσχόπολη της Βορείου Ηπείρου. </a:t>
            </a:r>
            <a:r>
              <a:rPr lang="el-GR" sz="2400" dirty="0" smtClean="0">
                <a:latin typeface="Arial" panose="020B0604020202020204" pitchFamily="34" charset="0"/>
                <a:cs typeface="Arial" panose="020B0604020202020204" pitchFamily="34" charset="0"/>
              </a:rPr>
              <a:t>Ολοκλήρωσε </a:t>
            </a:r>
            <a:r>
              <a:rPr lang="el-GR" sz="2400" dirty="0">
                <a:latin typeface="Arial" panose="020B0604020202020204" pitchFamily="34" charset="0"/>
                <a:cs typeface="Arial" panose="020B0604020202020204" pitchFamily="34" charset="0"/>
              </a:rPr>
              <a:t>το Μητροπολιτικό Ναό της Αθήνας και έχτισε το 1858 το Ναό της Αγίας Τριάδας στη Βιέννη. Το 1859, έφτιασε την περίφημη Ακαδημία Αθηνών, που δε μπόρεσε να δει έτοιμη. Πέθανε σε ηλικία 66 χρόνων στη Βιέννη.</a:t>
            </a:r>
          </a:p>
        </p:txBody>
      </p:sp>
    </p:spTree>
    <p:extLst>
      <p:ext uri="{BB962C8B-B14F-4D97-AF65-F5344CB8AC3E}">
        <p14:creationId xmlns:p14="http://schemas.microsoft.com/office/powerpoint/2010/main" val="136847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 y="1143000"/>
            <a:ext cx="4543425" cy="1600200"/>
          </a:xfrm>
        </p:spPr>
        <p:txBody>
          <a:bodyPr>
            <a:normAutofit/>
          </a:bodyPr>
          <a:lstStyle/>
          <a:p>
            <a:pPr algn="ctr"/>
            <a:r>
              <a:rPr lang="el-GR" sz="3600" b="1" dirty="0" smtClean="0">
                <a:latin typeface="Arial" panose="020B0604020202020204" pitchFamily="34" charset="0"/>
                <a:cs typeface="Arial" panose="020B0604020202020204" pitchFamily="34" charset="0"/>
              </a:rPr>
              <a:t>Αδελφοί Ζωσιμά</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(Νικόλαος &amp; Αναστάσιος</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48637" y="491067"/>
            <a:ext cx="3154449" cy="6163733"/>
          </a:xfrm>
        </p:spPr>
      </p:pic>
      <p:sp>
        <p:nvSpPr>
          <p:cNvPr id="4" name="Θέση κειμένου 3"/>
          <p:cNvSpPr>
            <a:spLocks noGrp="1"/>
          </p:cNvSpPr>
          <p:nvPr>
            <p:ph type="body" sz="half" idx="2"/>
          </p:nvPr>
        </p:nvSpPr>
        <p:spPr>
          <a:xfrm>
            <a:off x="228600" y="3073400"/>
            <a:ext cx="4543425" cy="2795588"/>
          </a:xfrm>
        </p:spPr>
        <p:txBody>
          <a:bodyPr/>
          <a:lstStyle/>
          <a:p>
            <a:r>
              <a:rPr lang="el-GR" sz="2400" dirty="0">
                <a:latin typeface="Arial" panose="020B0604020202020204" pitchFamily="34" charset="0"/>
                <a:cs typeface="Arial" panose="020B0604020202020204" pitchFamily="34" charset="0"/>
              </a:rPr>
              <a:t>Οι μεγάλοι Εθνικοί ευεργέτες αδελφοί Ζωσιμά, </a:t>
            </a:r>
            <a:r>
              <a:rPr lang="el-GR" sz="2400" b="1" dirty="0">
                <a:latin typeface="Arial" panose="020B0604020202020204" pitchFamily="34" charset="0"/>
                <a:cs typeface="Arial" panose="020B0604020202020204" pitchFamily="34" charset="0"/>
              </a:rPr>
              <a:t>Ιωάννης </a:t>
            </a:r>
            <a:r>
              <a:rPr lang="el-GR" sz="2400" dirty="0">
                <a:latin typeface="Arial" panose="020B0604020202020204" pitchFamily="34" charset="0"/>
                <a:cs typeface="Arial" panose="020B0604020202020204" pitchFamily="34" charset="0"/>
              </a:rPr>
              <a:t>(1752), </a:t>
            </a:r>
            <a:r>
              <a:rPr lang="el-GR" sz="2400" b="1" dirty="0">
                <a:latin typeface="Arial" panose="020B0604020202020204" pitchFamily="34" charset="0"/>
                <a:cs typeface="Arial" panose="020B0604020202020204" pitchFamily="34" charset="0"/>
              </a:rPr>
              <a:t>Αναστάσιος</a:t>
            </a:r>
            <a:r>
              <a:rPr lang="el-GR" sz="2400" dirty="0">
                <a:latin typeface="Arial" panose="020B0604020202020204" pitchFamily="34" charset="0"/>
                <a:cs typeface="Arial" panose="020B0604020202020204" pitchFamily="34" charset="0"/>
              </a:rPr>
              <a:t> (1754), </a:t>
            </a:r>
            <a:r>
              <a:rPr lang="el-GR" sz="2400" b="1" dirty="0">
                <a:latin typeface="Arial" panose="020B0604020202020204" pitchFamily="34" charset="0"/>
                <a:cs typeface="Arial" panose="020B0604020202020204" pitchFamily="34" charset="0"/>
              </a:rPr>
              <a:t>Νικόλαος </a:t>
            </a:r>
            <a:r>
              <a:rPr lang="el-GR" sz="2400" dirty="0">
                <a:latin typeface="Arial" panose="020B0604020202020204" pitchFamily="34" charset="0"/>
                <a:cs typeface="Arial" panose="020B0604020202020204" pitchFamily="34" charset="0"/>
              </a:rPr>
              <a:t>(1758), </a:t>
            </a:r>
            <a:r>
              <a:rPr lang="el-GR" sz="2400" b="1" dirty="0">
                <a:latin typeface="Arial" panose="020B0604020202020204" pitchFamily="34" charset="0"/>
                <a:cs typeface="Arial" panose="020B0604020202020204" pitchFamily="34" charset="0"/>
              </a:rPr>
              <a:t>Θεοδόσιος</a:t>
            </a:r>
            <a:r>
              <a:rPr lang="el-GR" sz="2400" dirty="0">
                <a:latin typeface="Arial" panose="020B0604020202020204" pitchFamily="34" charset="0"/>
                <a:cs typeface="Arial" panose="020B0604020202020204" pitchFamily="34" charset="0"/>
              </a:rPr>
              <a:t> (1760), </a:t>
            </a:r>
            <a:r>
              <a:rPr lang="el-GR" sz="2400" b="1" dirty="0">
                <a:latin typeface="Arial" panose="020B0604020202020204" pitchFamily="34" charset="0"/>
                <a:cs typeface="Arial" panose="020B0604020202020204" pitchFamily="34" charset="0"/>
              </a:rPr>
              <a:t>Ζώης</a:t>
            </a:r>
            <a:r>
              <a:rPr lang="el-GR" sz="2400" dirty="0">
                <a:latin typeface="Arial" panose="020B0604020202020204" pitchFamily="34" charset="0"/>
                <a:cs typeface="Arial" panose="020B0604020202020204" pitchFamily="34" charset="0"/>
              </a:rPr>
              <a:t> (1764) και</a:t>
            </a:r>
            <a:r>
              <a:rPr lang="el-GR" sz="2400" b="1" dirty="0">
                <a:latin typeface="Arial" panose="020B0604020202020204" pitchFamily="34" charset="0"/>
                <a:cs typeface="Arial" panose="020B0604020202020204" pitchFamily="34" charset="0"/>
              </a:rPr>
              <a:t> Μιχαήλ</a:t>
            </a:r>
            <a:r>
              <a:rPr lang="el-GR" sz="2400" dirty="0">
                <a:latin typeface="Arial" panose="020B0604020202020204" pitchFamily="34" charset="0"/>
                <a:cs typeface="Arial" panose="020B0604020202020204" pitchFamily="34" charset="0"/>
              </a:rPr>
              <a:t> (1766) γεννήθηκαν στα Ιωάννινα.</a:t>
            </a:r>
          </a:p>
        </p:txBody>
      </p:sp>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2481" y="491067"/>
            <a:ext cx="3695700" cy="6163733"/>
          </a:xfrm>
          <a:prstGeom prst="rect">
            <a:avLst/>
          </a:prstGeom>
        </p:spPr>
      </p:pic>
    </p:spTree>
    <p:extLst>
      <p:ext uri="{BB962C8B-B14F-4D97-AF65-F5344CB8AC3E}">
        <p14:creationId xmlns:p14="http://schemas.microsoft.com/office/powerpoint/2010/main" val="66610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1061243"/>
            <a:ext cx="6695545" cy="1600200"/>
          </a:xfrm>
        </p:spPr>
        <p:txBody>
          <a:bodyPr>
            <a:normAutofit/>
          </a:bodyPr>
          <a:lstStyle/>
          <a:p>
            <a:pPr algn="ctr"/>
            <a:r>
              <a:rPr lang="el-GR" sz="3600" b="1" dirty="0" smtClean="0">
                <a:latin typeface="Arial" panose="020B0604020202020204" pitchFamily="34" charset="0"/>
                <a:cs typeface="Arial" panose="020B0604020202020204" pitchFamily="34" charset="0"/>
              </a:rPr>
              <a:t>Ευάγγελος  </a:t>
            </a:r>
            <a:r>
              <a:rPr lang="el-GR" sz="3600" b="1" dirty="0" err="1" smtClean="0">
                <a:latin typeface="Arial" panose="020B0604020202020204" pitchFamily="34" charset="0"/>
                <a:cs typeface="Arial" panose="020B0604020202020204" pitchFamily="34" charset="0"/>
              </a:rPr>
              <a:t>Ζάπας</a:t>
            </a:r>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1800-1865</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35333" y="355600"/>
            <a:ext cx="4368799" cy="6282267"/>
          </a:xfrm>
        </p:spPr>
      </p:pic>
      <p:sp>
        <p:nvSpPr>
          <p:cNvPr id="4" name="Θέση κειμένου 3"/>
          <p:cNvSpPr>
            <a:spLocks noGrp="1"/>
          </p:cNvSpPr>
          <p:nvPr>
            <p:ph type="body" sz="half" idx="2"/>
          </p:nvPr>
        </p:nvSpPr>
        <p:spPr>
          <a:xfrm>
            <a:off x="254001" y="3828520"/>
            <a:ext cx="7281332" cy="2572280"/>
          </a:xfrm>
        </p:spPr>
        <p:txBody>
          <a:bodyPr>
            <a:noAutofit/>
          </a:bodyPr>
          <a:lstStyle/>
          <a:p>
            <a:r>
              <a:rPr lang="el-GR" sz="2400" dirty="0" smtClean="0">
                <a:latin typeface="Arial" panose="020B0604020202020204" pitchFamily="34" charset="0"/>
                <a:cs typeface="Arial" panose="020B0604020202020204" pitchFamily="34" charset="0"/>
              </a:rPr>
              <a:t> Γεννήθηκε στο Κάτω Λάμποβο Τεπελενίου.</a:t>
            </a:r>
          </a:p>
          <a:p>
            <a:r>
              <a:rPr lang="el-GR" sz="2400" dirty="0" smtClean="0">
                <a:latin typeface="Arial" panose="020B0604020202020204" pitchFamily="34" charset="0"/>
                <a:cs typeface="Arial" panose="020B0604020202020204" pitchFamily="34" charset="0"/>
              </a:rPr>
              <a:t> Ήταν</a:t>
            </a:r>
            <a:r>
              <a:rPr lang="el-GR" sz="2400" dirty="0">
                <a:latin typeface="Arial" panose="020B0604020202020204" pitchFamily="34" charset="0"/>
                <a:cs typeface="Arial" panose="020B0604020202020204" pitchFamily="34" charset="0"/>
              </a:rPr>
              <a:t>  αγωνιστής </a:t>
            </a:r>
            <a:r>
              <a:rPr lang="el-GR" sz="2400" dirty="0" smtClean="0">
                <a:latin typeface="Arial" panose="020B0604020202020204" pitchFamily="34" charset="0"/>
                <a:cs typeface="Arial" panose="020B0604020202020204" pitchFamily="34" charset="0"/>
              </a:rPr>
              <a:t>της Ελληνικής επανάστασης 1821, </a:t>
            </a:r>
            <a:r>
              <a:rPr lang="el-GR" sz="2400" dirty="0">
                <a:latin typeface="Arial" panose="020B0604020202020204" pitchFamily="34" charset="0"/>
                <a:cs typeface="Arial" panose="020B0604020202020204" pitchFamily="34" charset="0"/>
              </a:rPr>
              <a:t>επιχειρηματίας, φιλάνθρωπος και εθνικός ευεργέτης. Πρωτοστάτησε και έπαιξε κύριο ρόλο στην αναβίωση </a:t>
            </a:r>
            <a:r>
              <a:rPr lang="el-GR" sz="2400" dirty="0" smtClean="0">
                <a:latin typeface="Arial" panose="020B0604020202020204" pitchFamily="34" charset="0"/>
                <a:cs typeface="Arial" panose="020B0604020202020204" pitchFamily="34" charset="0"/>
              </a:rPr>
              <a:t>των Ολυμπιακών Αγώνων.Με δαπάνη του κατασκευάστηκε το  Παναθηναϊκό Στάδιο στην Αθήνα</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9547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254" y="1117600"/>
            <a:ext cx="6221413" cy="1600200"/>
          </a:xfrm>
        </p:spPr>
        <p:txBody>
          <a:bodyPr>
            <a:normAutofit/>
          </a:bodyPr>
          <a:lstStyle/>
          <a:p>
            <a:pPr algn="ctr"/>
            <a:r>
              <a:rPr lang="el-GR" sz="3600" b="1" dirty="0" smtClean="0">
                <a:latin typeface="Arial" panose="020B0604020202020204" pitchFamily="34" charset="0"/>
                <a:cs typeface="Arial" panose="020B0604020202020204" pitchFamily="34" charset="0"/>
              </a:rPr>
              <a:t>Κωνσταντίνος </a:t>
            </a:r>
            <a:r>
              <a:rPr lang="el-GR" sz="3600" b="1" dirty="0" err="1" smtClean="0">
                <a:latin typeface="Arial" panose="020B0604020202020204" pitchFamily="34" charset="0"/>
                <a:cs typeface="Arial" panose="020B0604020202020204" pitchFamily="34" charset="0"/>
              </a:rPr>
              <a:t>Ζάπας</a:t>
            </a:r>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a:t>
            </a:r>
            <a:r>
              <a:rPr lang="el-GR" sz="3600" b="1" dirty="0" smtClean="0">
                <a:latin typeface="Arial" panose="020B0604020202020204" pitchFamily="34" charset="0"/>
                <a:cs typeface="Arial" panose="020B0604020202020204" pitchFamily="34" charset="0"/>
              </a:rPr>
              <a:t>1812-1892)</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96667" y="457200"/>
            <a:ext cx="4673599" cy="6062133"/>
          </a:xfrm>
        </p:spPr>
      </p:pic>
      <p:sp>
        <p:nvSpPr>
          <p:cNvPr id="4" name="Θέση κειμένου 3"/>
          <p:cNvSpPr>
            <a:spLocks noGrp="1"/>
          </p:cNvSpPr>
          <p:nvPr>
            <p:ph type="body" sz="half" idx="2"/>
          </p:nvPr>
        </p:nvSpPr>
        <p:spPr>
          <a:xfrm>
            <a:off x="81226" y="3225800"/>
            <a:ext cx="6790267" cy="3141133"/>
          </a:xfrm>
        </p:spPr>
        <p:txBody>
          <a:bodyPr>
            <a:noAutofit/>
          </a:bodyPr>
          <a:lstStyle/>
          <a:p>
            <a:r>
              <a:rPr lang="el-GR" sz="2400" dirty="0" smtClean="0">
                <a:latin typeface="Arial" panose="020B0604020202020204" pitchFamily="34" charset="0"/>
                <a:cs typeface="Arial" panose="020B0604020202020204" pitchFamily="34" charset="0"/>
              </a:rPr>
              <a:t>Γεννήθηκε στο Λάμποβο Τεπελενίου (Β. ΄Ηπειρος) </a:t>
            </a:r>
            <a:r>
              <a:rPr lang="el-GR" sz="2400" dirty="0">
                <a:latin typeface="Arial" panose="020B0604020202020204" pitchFamily="34" charset="0"/>
                <a:cs typeface="Arial" panose="020B0604020202020204" pitchFamily="34" charset="0"/>
              </a:rPr>
              <a:t>Στα 20 χρόνια του, πηγαίνει στο Βουκουρέστι, κοντά στον ξάδερφό του. Αυτά που άρχισε ο Ευάγγελος, τα προχώρησε ο Κωνσταντίνος. Ολοκλήρωσε το “Κατάστημα Ολυμπίων” (το σημερινό Ζάππειο Μέγαρο) και ολοκλήρωσε το Παναθηναϊκό Στάδιο (που αναμαρμάρωσε αργότερα ο Γεώργιος Αβέρωφ).</a:t>
            </a:r>
          </a:p>
        </p:txBody>
      </p:sp>
    </p:spTree>
    <p:extLst>
      <p:ext uri="{BB962C8B-B14F-4D97-AF65-F5344CB8AC3E}">
        <p14:creationId xmlns:p14="http://schemas.microsoft.com/office/powerpoint/2010/main" val="86863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599" y="1405466"/>
            <a:ext cx="5274734" cy="2099733"/>
          </a:xfrm>
        </p:spPr>
        <p:txBody>
          <a:bodyPr>
            <a:normAutofit/>
          </a:bodyPr>
          <a:lstStyle/>
          <a:p>
            <a:pPr algn="ctr"/>
            <a:r>
              <a:rPr lang="el-GR" sz="3600" b="1" dirty="0" smtClean="0">
                <a:latin typeface="Arial" panose="020B0604020202020204" pitchFamily="34" charset="0"/>
                <a:cs typeface="Arial" panose="020B0604020202020204" pitchFamily="34" charset="0"/>
              </a:rPr>
              <a:t>Ζώης  Καπλάνης</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(1736-1806)</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69239" y="203201"/>
            <a:ext cx="5450228" cy="6536266"/>
          </a:xfrm>
        </p:spPr>
      </p:pic>
      <p:sp>
        <p:nvSpPr>
          <p:cNvPr id="4" name="Θέση κειμένου 3"/>
          <p:cNvSpPr>
            <a:spLocks noGrp="1"/>
          </p:cNvSpPr>
          <p:nvPr>
            <p:ph type="body" sz="half" idx="2"/>
          </p:nvPr>
        </p:nvSpPr>
        <p:spPr>
          <a:xfrm>
            <a:off x="228599" y="4123267"/>
            <a:ext cx="5748868" cy="2074333"/>
          </a:xfrm>
        </p:spPr>
        <p:txBody>
          <a:bodyPr>
            <a:normAutofit/>
          </a:bodyPr>
          <a:lstStyle/>
          <a:p>
            <a:r>
              <a:rPr lang="el-GR" sz="2400" dirty="0">
                <a:latin typeface="Arial" panose="020B0604020202020204" pitchFamily="34" charset="0"/>
                <a:cs typeface="Arial" panose="020B0604020202020204" pitchFamily="34" charset="0"/>
              </a:rPr>
              <a:t>Γεννήθηκε στο </a:t>
            </a:r>
            <a:r>
              <a:rPr lang="el-GR" sz="2400" dirty="0" smtClean="0">
                <a:latin typeface="Arial" panose="020B0604020202020204" pitchFamily="34" charset="0"/>
                <a:cs typeface="Arial" panose="020B0604020202020204" pitchFamily="34" charset="0"/>
              </a:rPr>
              <a:t>Γραμμένο Ιωαννίνων</a:t>
            </a:r>
          </a:p>
          <a:p>
            <a:r>
              <a:rPr lang="el-GR" sz="2400" b="1" dirty="0" smtClean="0">
                <a:latin typeface="Arial" panose="020B0604020202020204" pitchFamily="34" charset="0"/>
                <a:cs typeface="Arial" panose="020B0604020202020204" pitchFamily="34" charset="0"/>
              </a:rPr>
              <a:t>΄Ιδρυσε </a:t>
            </a:r>
            <a:r>
              <a:rPr lang="el-GR" sz="2400" b="1" dirty="0">
                <a:latin typeface="Arial" panose="020B0604020202020204" pitchFamily="34" charset="0"/>
                <a:cs typeface="Arial" panose="020B0604020202020204" pitchFamily="34" charset="0"/>
              </a:rPr>
              <a:t>το </a:t>
            </a:r>
            <a:r>
              <a:rPr lang="el-GR" sz="2400" b="1" dirty="0" smtClean="0">
                <a:latin typeface="Arial" panose="020B0604020202020204" pitchFamily="34" charset="0"/>
                <a:cs typeface="Arial" panose="020B0604020202020204" pitchFamily="34" charset="0"/>
              </a:rPr>
              <a:t>1797 την καπλάνειο Σχολή στα Ιωάννινα</a:t>
            </a:r>
            <a:r>
              <a:rPr lang="el-GR" sz="2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85003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1734" y="1117600"/>
            <a:ext cx="5367866" cy="1600200"/>
          </a:xfrm>
        </p:spPr>
        <p:txBody>
          <a:bodyPr>
            <a:normAutofit/>
          </a:bodyPr>
          <a:lstStyle/>
          <a:p>
            <a:pPr algn="ctr"/>
            <a:r>
              <a:rPr lang="el-GR" sz="3600" b="1" dirty="0" smtClean="0">
                <a:latin typeface="Arial" panose="020B0604020202020204" pitchFamily="34" charset="0"/>
                <a:cs typeface="Arial" panose="020B0604020202020204" pitchFamily="34" charset="0"/>
              </a:rPr>
              <a:t>Γεώργιος Αβέρωφ</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(1818-1899)</a:t>
            </a:r>
            <a:endParaRPr lang="el-GR" sz="3600" b="1" dirty="0">
              <a:latin typeface="Arial" panose="020B0604020202020204" pitchFamily="34" charset="0"/>
              <a:cs typeface="Arial" panose="020B0604020202020204" pitchFamily="34" charset="0"/>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99200" y="457201"/>
            <a:ext cx="5655732" cy="6062132"/>
          </a:xfrm>
        </p:spPr>
      </p:pic>
      <p:sp>
        <p:nvSpPr>
          <p:cNvPr id="4" name="Θέση κειμένου 3"/>
          <p:cNvSpPr>
            <a:spLocks noGrp="1"/>
          </p:cNvSpPr>
          <p:nvPr>
            <p:ph type="body" sz="half" idx="2"/>
          </p:nvPr>
        </p:nvSpPr>
        <p:spPr>
          <a:xfrm>
            <a:off x="203200" y="3488267"/>
            <a:ext cx="5960533" cy="3200400"/>
          </a:xfrm>
        </p:spPr>
        <p:txBody>
          <a:bodyPr>
            <a:normAutofit fontScale="92500"/>
          </a:bodyPr>
          <a:lstStyle/>
          <a:p>
            <a:pPr algn="ctr"/>
            <a:r>
              <a:rPr lang="el-GR" sz="2400" dirty="0" smtClean="0">
                <a:latin typeface="Arial" panose="020B0604020202020204" pitchFamily="34" charset="0"/>
                <a:cs typeface="Arial" panose="020B0604020202020204" pitchFamily="34" charset="0"/>
              </a:rPr>
              <a:t>Γεννήθηκε στο Μέτσοβο</a:t>
            </a:r>
          </a:p>
          <a:p>
            <a:r>
              <a:rPr lang="el-GR" sz="2400" dirty="0">
                <a:latin typeface="Arial" panose="020B0604020202020204" pitchFamily="34" charset="0"/>
                <a:cs typeface="Arial" panose="020B0604020202020204" pitchFamily="34" charset="0"/>
              </a:rPr>
              <a:t>Με χρήματα του Γεωργίου </a:t>
            </a:r>
            <a:r>
              <a:rPr lang="el-GR" sz="2400" dirty="0" smtClean="0">
                <a:latin typeface="Arial" panose="020B0604020202020204" pitchFamily="34" charset="0"/>
                <a:cs typeface="Arial" panose="020B0604020202020204" pitchFamily="34" charset="0"/>
              </a:rPr>
              <a:t>Αβέρωφ αποπερατώθηκε </a:t>
            </a:r>
            <a:r>
              <a:rPr lang="el-GR" sz="2400" dirty="0">
                <a:latin typeface="Arial" panose="020B0604020202020204" pitchFamily="34" charset="0"/>
                <a:cs typeface="Arial" panose="020B0604020202020204" pitchFamily="34" charset="0"/>
              </a:rPr>
              <a:t>το Πολυτεχνείο της </a:t>
            </a:r>
            <a:r>
              <a:rPr lang="el-GR" sz="2400" dirty="0" smtClean="0">
                <a:latin typeface="Arial" panose="020B0604020202020204" pitchFamily="34" charset="0"/>
                <a:cs typeface="Arial" panose="020B0604020202020204" pitchFamily="34" charset="0"/>
              </a:rPr>
              <a:t>Αθήνας. Χτίστηκαν </a:t>
            </a:r>
            <a:r>
              <a:rPr lang="el-GR" sz="2400" dirty="0">
                <a:latin typeface="Arial" panose="020B0604020202020204" pitchFamily="34" charset="0"/>
                <a:cs typeface="Arial" panose="020B0604020202020204" pitchFamily="34" charset="0"/>
              </a:rPr>
              <a:t>η Στρατιωτική Σχολή Ευελπίδων (σημερινά Δικαστήρια της Ευελπίδων) και οι Φυλακές στη Λεωφόρο Αλεξάνδρας (στο χώρο που σήμερα υψώνεται τα Μέγαρα του Αρείου Πάγου και του Εφετείου).</a:t>
            </a: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r>
              <a:rPr lang="el-GR" dirty="0" smtClean="0"/>
              <a:t/>
            </a:r>
            <a:br>
              <a:rPr lang="el-GR" dirty="0" smtClean="0"/>
            </a:br>
            <a:endParaRPr lang="el-GR" dirty="0"/>
          </a:p>
        </p:txBody>
      </p:sp>
    </p:spTree>
    <p:extLst>
      <p:ext uri="{BB962C8B-B14F-4D97-AF65-F5344CB8AC3E}">
        <p14:creationId xmlns:p14="http://schemas.microsoft.com/office/powerpoint/2010/main" val="2465763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22111" y="1862667"/>
            <a:ext cx="5585088" cy="1600200"/>
          </a:xfrm>
        </p:spPr>
        <p:txBody>
          <a:bodyPr>
            <a:normAutofit/>
          </a:bodyPr>
          <a:lstStyle/>
          <a:p>
            <a:pPr algn="ctr"/>
            <a:r>
              <a:rPr lang="el-GR" sz="3600" b="1" dirty="0" smtClean="0">
                <a:latin typeface="Arial" panose="020B0604020202020204" pitchFamily="34" charset="0"/>
                <a:cs typeface="Arial" panose="020B0604020202020204" pitchFamily="34" charset="0"/>
              </a:rPr>
              <a:t>Γεώργιος Χατζηκώνστας</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(1753-1845)</a:t>
            </a:r>
            <a:endParaRPr lang="el-GR" sz="3600" b="1" dirty="0">
              <a:latin typeface="Arial" panose="020B0604020202020204" pitchFamily="34" charset="0"/>
              <a:cs typeface="Arial" panose="020B0604020202020204" pitchFamily="34" charset="0"/>
            </a:endParaRPr>
          </a:p>
        </p:txBody>
      </p:sp>
      <p:sp>
        <p:nvSpPr>
          <p:cNvPr id="4" name="Θέση κειμένου 3"/>
          <p:cNvSpPr>
            <a:spLocks noGrp="1"/>
          </p:cNvSpPr>
          <p:nvPr>
            <p:ph type="body" sz="half" idx="2"/>
          </p:nvPr>
        </p:nvSpPr>
        <p:spPr>
          <a:xfrm>
            <a:off x="975254" y="4155544"/>
            <a:ext cx="5831945" cy="1838855"/>
          </a:xfrm>
        </p:spPr>
        <p:txBody>
          <a:bodyPr>
            <a:normAutofit/>
          </a:bodyPr>
          <a:lstStyle/>
          <a:p>
            <a:r>
              <a:rPr lang="el-GR" sz="2400" dirty="0">
                <a:latin typeface="Arial" panose="020B0604020202020204" pitchFamily="34" charset="0"/>
                <a:cs typeface="Arial" panose="020B0604020202020204" pitchFamily="34" charset="0"/>
              </a:rPr>
              <a:t>Στα Ιωάννινα και το Μεσολόγγι αναγείρει από ένα Νοσοκομείο. Στην Αθήνα γίνεται το Ορφανοτροφείο </a:t>
            </a:r>
            <a:r>
              <a:rPr lang="el-GR" sz="2400" dirty="0" smtClean="0">
                <a:latin typeface="Arial" panose="020B0604020202020204" pitchFamily="34" charset="0"/>
                <a:cs typeface="Arial" panose="020B0604020202020204" pitchFamily="34" charset="0"/>
              </a:rPr>
              <a:t>Αρρένων.</a:t>
            </a:r>
            <a:endParaRPr lang="el-GR" sz="2400" dirty="0">
              <a:latin typeface="Arial" panose="020B0604020202020204" pitchFamily="34" charset="0"/>
              <a:cs typeface="Arial" panose="020B0604020202020204" pitchFamily="34" charset="0"/>
            </a:endParaRPr>
          </a:p>
        </p:txBody>
      </p:sp>
      <p:pic>
        <p:nvPicPr>
          <p:cNvPr id="7" name="Θέση περιεχομένου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28933" y="457201"/>
            <a:ext cx="4842934" cy="6011332"/>
          </a:xfrm>
        </p:spPr>
      </p:pic>
    </p:spTree>
    <p:extLst>
      <p:ext uri="{BB962C8B-B14F-4D97-AF65-F5344CB8AC3E}">
        <p14:creationId xmlns:p14="http://schemas.microsoft.com/office/powerpoint/2010/main" val="322062567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335</Words>
  <Application>Microsoft Office PowerPoint</Application>
  <PresentationFormat>Ευρεία οθόνη</PresentationFormat>
  <Paragraphs>27</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Παρουσίαση του PowerPoint</vt:lpstr>
      <vt:lpstr>Παρουσίαση του PowerPoint</vt:lpstr>
      <vt:lpstr>Σίμων  Σίνας  (1810-1876)</vt:lpstr>
      <vt:lpstr>Αδελφοί Ζωσιμά (Νικόλαος &amp; Αναστάσιος</vt:lpstr>
      <vt:lpstr>Ευάγγελος  Ζάπας 1800-1865</vt:lpstr>
      <vt:lpstr>Κωνσταντίνος Ζάπας (1812-1892)</vt:lpstr>
      <vt:lpstr>Ζώης  Καπλάνης (1736-1806)</vt:lpstr>
      <vt:lpstr>Γεώργιος Αβέρωφ (1818-1899)</vt:lpstr>
      <vt:lpstr>Γεώργιος Χατζηκώνστας (1753-1845)</vt:lpstr>
      <vt:lpstr>Απόστολος  Αρσάκης (1792-1874)</vt:lpstr>
      <vt:lpstr>Νικόλαος  Στουρνάρας (1806-1853)</vt:lpstr>
      <vt:lpstr> Γεώργιος Ριζάρης 1769-1841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ΗΠΕΙΡΩΤΕΣ  ΕΥΕΡΓΕΤΕΣ</dc:title>
  <dc:creator>user</dc:creator>
  <cp:lastModifiedBy>user</cp:lastModifiedBy>
  <cp:revision>25</cp:revision>
  <dcterms:created xsi:type="dcterms:W3CDTF">2020-12-30T08:01:50Z</dcterms:created>
  <dcterms:modified xsi:type="dcterms:W3CDTF">2020-12-30T09:34:45Z</dcterms:modified>
</cp:coreProperties>
</file>